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41" autoAdjust="0"/>
  </p:normalViewPr>
  <p:slideViewPr>
    <p:cSldViewPr snapToGrid="0">
      <p:cViewPr varScale="1">
        <p:scale>
          <a:sx n="33" d="100"/>
          <a:sy n="33" d="100"/>
        </p:scale>
        <p:origin x="11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F502E-4126-4422-B2F7-262CB5893602}" type="datetimeFigureOut">
              <a:rPr lang="zh-CN" altLang="en-US" smtClean="0"/>
              <a:t>2019/4/15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10DDB-0FFF-46DD-BB9E-5462A0484E76}" type="slidenum">
              <a:rPr lang="zh-CN" altLang="en-US" smtClean="0"/>
              <a:t>‹#›</a:t>
            </a:fld>
            <a:endParaRPr lang="zh-CN" altLang="en-US"/>
          </a:p>
        </p:txBody>
      </p:sp>
    </p:spTree>
    <p:extLst>
      <p:ext uri="{BB962C8B-B14F-4D97-AF65-F5344CB8AC3E}">
        <p14:creationId xmlns:p14="http://schemas.microsoft.com/office/powerpoint/2010/main" val="166949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83110DDB-0FFF-46DD-BB9E-5462A0484E76}" type="slidenum">
              <a:rPr lang="zh-CN" altLang="en-US" smtClean="0"/>
              <a:t>9</a:t>
            </a:fld>
            <a:endParaRPr lang="zh-CN" altLang="en-US"/>
          </a:p>
        </p:txBody>
      </p:sp>
    </p:spTree>
    <p:extLst>
      <p:ext uri="{BB962C8B-B14F-4D97-AF65-F5344CB8AC3E}">
        <p14:creationId xmlns:p14="http://schemas.microsoft.com/office/powerpoint/2010/main" val="86129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most common effectiveness measures for information retrieval model,  in information retrieval, precision and recall are two important measures that need to be taken into account when evaluate a search system.</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83110DDB-0FFF-46DD-BB9E-5462A0484E76}" type="slidenum">
              <a:rPr lang="zh-CN" altLang="en-US" smtClean="0"/>
              <a:t>10</a:t>
            </a:fld>
            <a:endParaRPr lang="zh-CN" altLang="en-US"/>
          </a:p>
        </p:txBody>
      </p:sp>
    </p:spTree>
    <p:extLst>
      <p:ext uri="{BB962C8B-B14F-4D97-AF65-F5344CB8AC3E}">
        <p14:creationId xmlns:p14="http://schemas.microsoft.com/office/powerpoint/2010/main" val="191502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Sometimes we want to think about precision and recall together to summarize the overall performance of the system </a:t>
            </a:r>
          </a:p>
          <a:p>
            <a:r>
              <a:rPr lang="en-US" altLang="zh-CN" dirty="0"/>
              <a:t>But </a:t>
            </a:r>
            <a:r>
              <a:rPr lang="en-US" altLang="zh-CN" sz="1200" kern="1200" dirty="0">
                <a:solidFill>
                  <a:schemeClr val="tx1"/>
                </a:solidFill>
                <a:effectLst/>
                <a:latin typeface="+mn-lt"/>
                <a:ea typeface="+mn-ea"/>
                <a:cs typeface="+mn-cs"/>
              </a:rPr>
              <a:t> the two quantities clearly trade off against one another: you can always get a recall of 1 (but very low precision) by retrieving all documents for all queries! Recall is a non-decreasing function of the number of documents retrieved.</a:t>
            </a:r>
          </a:p>
          <a:p>
            <a:r>
              <a:rPr lang="en-US" altLang="zh-CN" sz="1200" kern="1200" dirty="0">
                <a:solidFill>
                  <a:schemeClr val="tx1"/>
                </a:solidFill>
                <a:effectLst/>
                <a:latin typeface="+mn-lt"/>
                <a:ea typeface="+mn-ea"/>
                <a:cs typeface="+mn-cs"/>
              </a:rPr>
              <a:t>So we use F measure as a single measure that trade off precision and recall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hypothesize that using higher β in the asymmetric similarity loss function helps us shift the emphasis to decrease FNs and boost recall, therefore achieve better performance in terms of precision-recall tradeoff. Appropriate values of the hyper-parameter β can be deﬁned based on class imbalance ratios.</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83110DDB-0FFF-46DD-BB9E-5462A0484E76}" type="slidenum">
              <a:rPr lang="zh-CN" altLang="en-US" smtClean="0"/>
              <a:t>11</a:t>
            </a:fld>
            <a:endParaRPr lang="zh-CN" altLang="en-US"/>
          </a:p>
        </p:txBody>
      </p:sp>
    </p:spTree>
    <p:extLst>
      <p:ext uri="{BB962C8B-B14F-4D97-AF65-F5344CB8AC3E}">
        <p14:creationId xmlns:p14="http://schemas.microsoft.com/office/powerpoint/2010/main" val="789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the pi is the probability of voxel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 be a lesion and 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pi is the probability of </a:t>
            </a:r>
            <a:r>
              <a:rPr lang="en-US" altLang="zh-CN" sz="1200" kern="1200" dirty="0" err="1">
                <a:solidFill>
                  <a:schemeClr val="tx1"/>
                </a:solidFill>
                <a:effectLst/>
                <a:latin typeface="+mn-lt"/>
                <a:ea typeface="+mn-ea"/>
                <a:cs typeface="+mn-cs"/>
              </a:rPr>
              <a:t>voxelibeanon-lesion.Additionally,thegroundtruthtraining</a:t>
            </a:r>
            <a:r>
              <a:rPr lang="en-US" altLang="zh-CN" sz="1200" kern="1200" dirty="0">
                <a:solidFill>
                  <a:schemeClr val="tx1"/>
                </a:solidFill>
                <a:effectLst/>
                <a:latin typeface="+mn-lt"/>
                <a:ea typeface="+mn-ea"/>
                <a:cs typeface="+mn-cs"/>
              </a:rPr>
              <a:t> label </a:t>
            </a:r>
            <a:r>
              <a:rPr lang="en-US" altLang="zh-CN" sz="1200" kern="1200" dirty="0" err="1">
                <a:solidFill>
                  <a:schemeClr val="tx1"/>
                </a:solidFill>
                <a:effectLst/>
                <a:latin typeface="+mn-lt"/>
                <a:ea typeface="+mn-ea"/>
                <a:cs typeface="+mn-cs"/>
              </a:rPr>
              <a:t>gi</a:t>
            </a:r>
            <a:r>
              <a:rPr lang="en-US" altLang="zh-CN" sz="1200" kern="1200" dirty="0">
                <a:solidFill>
                  <a:schemeClr val="tx1"/>
                </a:solidFill>
                <a:effectLst/>
                <a:latin typeface="+mn-lt"/>
                <a:ea typeface="+mn-ea"/>
                <a:cs typeface="+mn-cs"/>
              </a:rPr>
              <a:t> is 1 for a lesion voxel and 0 for a non-lesion voxel.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each element of gradient vector can be calculated as:</a:t>
            </a:r>
          </a:p>
          <a:p>
            <a:r>
              <a:rPr lang="en-US" altLang="zh-CN" sz="1200" kern="1200" dirty="0">
                <a:solidFill>
                  <a:schemeClr val="tx1"/>
                </a:solidFill>
                <a:effectLst/>
                <a:latin typeface="+mn-lt"/>
                <a:ea typeface="+mn-ea"/>
                <a:cs typeface="+mn-cs"/>
              </a:rPr>
              <a:t>by adjusting the hyperparameter β </a:t>
            </a:r>
            <a:r>
              <a:rPr lang="en-US" altLang="zh-CN" sz="1200" kern="1200" dirty="0" err="1">
                <a:solidFill>
                  <a:schemeClr val="tx1"/>
                </a:solidFill>
                <a:effectLst/>
                <a:latin typeface="+mn-lt"/>
                <a:ea typeface="+mn-ea"/>
                <a:cs typeface="+mn-cs"/>
              </a:rPr>
              <a:t>wecancontrolthetrade-offbetweenprecisionand</a:t>
            </a:r>
            <a:r>
              <a:rPr lang="en-US" altLang="zh-CN" sz="1200" kern="1200" dirty="0">
                <a:solidFill>
                  <a:schemeClr val="tx1"/>
                </a:solidFill>
                <a:effectLst/>
                <a:latin typeface="+mn-lt"/>
                <a:ea typeface="+mn-ea"/>
                <a:cs typeface="+mn-cs"/>
              </a:rPr>
              <a:t> recall </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83110DDB-0FFF-46DD-BB9E-5462A0484E76}" type="slidenum">
              <a:rPr lang="zh-CN" altLang="en-US" smtClean="0"/>
              <a:t>12</a:t>
            </a:fld>
            <a:endParaRPr lang="zh-CN" altLang="en-US"/>
          </a:p>
        </p:txBody>
      </p:sp>
    </p:spTree>
    <p:extLst>
      <p:ext uri="{BB962C8B-B14F-4D97-AF65-F5344CB8AC3E}">
        <p14:creationId xmlns:p14="http://schemas.microsoft.com/office/powerpoint/2010/main" val="1973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83110DDB-0FFF-46DD-BB9E-5462A0484E76}" type="slidenum">
              <a:rPr lang="zh-CN" altLang="en-US" smtClean="0"/>
              <a:t>13</a:t>
            </a:fld>
            <a:endParaRPr lang="zh-CN" altLang="en-US"/>
          </a:p>
        </p:txBody>
      </p:sp>
    </p:spTree>
    <p:extLst>
      <p:ext uri="{BB962C8B-B14F-4D97-AF65-F5344CB8AC3E}">
        <p14:creationId xmlns:p14="http://schemas.microsoft.com/office/powerpoint/2010/main" val="57872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To critically evaluate the performance of lesion segmentation for the highly unbalanced (skewed) datasets, we use the Precision-Recall (PR) curve (as opposed to the </a:t>
            </a:r>
            <a:r>
              <a:rPr lang="en-US" altLang="zh-CN" sz="1200" kern="1200" dirty="0" err="1">
                <a:solidFill>
                  <a:schemeClr val="tx1"/>
                </a:solidFill>
                <a:effectLst/>
                <a:latin typeface="+mn-lt"/>
                <a:ea typeface="+mn-ea"/>
                <a:cs typeface="+mn-cs"/>
              </a:rPr>
              <a:t>receiveroperator</a:t>
            </a:r>
            <a:r>
              <a:rPr lang="en-US" altLang="zh-CN" sz="1200" kern="1200" dirty="0">
                <a:solidFill>
                  <a:schemeClr val="tx1"/>
                </a:solidFill>
                <a:effectLst/>
                <a:latin typeface="+mn-lt"/>
                <a:ea typeface="+mn-ea"/>
                <a:cs typeface="+mn-cs"/>
              </a:rPr>
              <a:t> characteristic, or ROC, curve) as well as the area under the PR curve (the APR score)</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83110DDB-0FFF-46DD-BB9E-5462A0484E76}" type="slidenum">
              <a:rPr lang="zh-CN" altLang="en-US" smtClean="0"/>
              <a:t>14</a:t>
            </a:fld>
            <a:endParaRPr lang="zh-CN" altLang="en-US"/>
          </a:p>
        </p:txBody>
      </p:sp>
    </p:spTree>
    <p:extLst>
      <p:ext uri="{BB962C8B-B14F-4D97-AF65-F5344CB8AC3E}">
        <p14:creationId xmlns:p14="http://schemas.microsoft.com/office/powerpoint/2010/main" val="252864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show the effect of different hyperparameter (β) values on segmenting a subject with high density of lesions, medium density of lesions and a subject with very few lesions, respectively. </a:t>
            </a:r>
            <a:endParaRPr lang="zh-CN" altLang="en-US" dirty="0"/>
          </a:p>
        </p:txBody>
      </p:sp>
      <p:sp>
        <p:nvSpPr>
          <p:cNvPr id="4" name="Slide Number Placeholder 3"/>
          <p:cNvSpPr>
            <a:spLocks noGrp="1"/>
          </p:cNvSpPr>
          <p:nvPr>
            <p:ph type="sldNum" sz="quarter" idx="5"/>
          </p:nvPr>
        </p:nvSpPr>
        <p:spPr/>
        <p:txBody>
          <a:bodyPr/>
          <a:lstStyle/>
          <a:p>
            <a:fld id="{83110DDB-0FFF-46DD-BB9E-5462A0484E76}" type="slidenum">
              <a:rPr lang="zh-CN" altLang="en-US" smtClean="0"/>
              <a:t>16</a:t>
            </a:fld>
            <a:endParaRPr lang="zh-CN" altLang="en-US"/>
          </a:p>
        </p:txBody>
      </p:sp>
    </p:spTree>
    <p:extLst>
      <p:ext uri="{BB962C8B-B14F-4D97-AF65-F5344CB8AC3E}">
        <p14:creationId xmlns:p14="http://schemas.microsoft.com/office/powerpoint/2010/main" val="2039882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ltLang="zh-CN"/>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B881A53-1419-4BB8-97CF-34F1687D6CA4}" type="datetimeFigureOut">
              <a:rPr lang="zh-CN" altLang="en-US" smtClean="0"/>
              <a:t>2019/4/15</a:t>
            </a:fld>
            <a:endParaRPr lang="zh-CN" alt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zh-CN"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19500698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64086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419812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356115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ltLang="zh-CN"/>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B881A53-1419-4BB8-97CF-34F1687D6CA4}" type="datetimeFigureOut">
              <a:rPr lang="zh-CN" altLang="en-US" smtClean="0"/>
              <a:t>2019/4/15</a:t>
            </a:fld>
            <a:endParaRPr lang="zh-CN" alt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zh-CN" altLang="en-US"/>
          </a:p>
        </p:txBody>
      </p:sp>
      <p:sp>
        <p:nvSpPr>
          <p:cNvPr id="6" name="Slide Number Placeholder 5"/>
          <p:cNvSpPr>
            <a:spLocks noGrp="1"/>
          </p:cNvSpPr>
          <p:nvPr>
            <p:ph type="sldNum" sz="quarter" idx="12"/>
          </p:nvPr>
        </p:nvSpPr>
        <p:spPr>
          <a:xfrm>
            <a:off x="8604504" y="5211060"/>
            <a:ext cx="2112264" cy="228600"/>
          </a:xfrm>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24452673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122968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27050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36662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56806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ltLang="zh-CN"/>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8" name="Date Placeholder 7"/>
          <p:cNvSpPr>
            <a:spLocks noGrp="1"/>
          </p:cNvSpPr>
          <p:nvPr>
            <p:ph type="dt" sz="half" idx="10"/>
          </p:nvPr>
        </p:nvSpPr>
        <p:spPr/>
        <p:txBody>
          <a:bodyPr/>
          <a:lstStyle/>
          <a:p>
            <a:fld id="{4B881A53-1419-4BB8-97CF-34F1687D6CA4}" type="datetimeFigureOut">
              <a:rPr lang="zh-CN" altLang="en-US" smtClean="0"/>
              <a:t>2019/4/15</a:t>
            </a:fld>
            <a:endParaRPr lang="zh-CN" altLang="en-US"/>
          </a:p>
        </p:txBody>
      </p:sp>
      <p:sp>
        <p:nvSpPr>
          <p:cNvPr id="9" name="Footer Placeholder 8"/>
          <p:cNvSpPr>
            <a:spLocks noGrp="1"/>
          </p:cNvSpPr>
          <p:nvPr>
            <p:ph type="ftr" sz="quarter" idx="11"/>
          </p:nvPr>
        </p:nvSpPr>
        <p:spPr/>
        <p:txBody>
          <a:bodyPr/>
          <a:lstStyle>
            <a:lvl1pPr algn="r">
              <a:defRPr/>
            </a:lvl1pPr>
          </a:lstStyle>
          <a:p>
            <a:endParaRPr lang="zh-CN" alt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7D02DF6-32DF-4255-A52A-FF305B46743D}" type="slidenum">
              <a:rPr lang="zh-CN" altLang="en-US" smtClean="0"/>
              <a:t>‹#›</a:t>
            </a:fld>
            <a:endParaRPr lang="zh-CN" alt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442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B881A53-1419-4BB8-97CF-34F1687D6CA4}" type="datetimeFigureOut">
              <a:rPr lang="zh-CN" altLang="en-US" smtClean="0"/>
              <a:t>2019/4/15</a:t>
            </a:fld>
            <a:endParaRPr lang="zh-CN"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zh-CN" alt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7D02DF6-32DF-4255-A52A-FF305B46743D}" type="slidenum">
              <a:rPr lang="zh-CN" altLang="en-US" smtClean="0"/>
              <a:t>‹#›</a:t>
            </a:fld>
            <a:endParaRPr lang="zh-CN" alt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175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B881A53-1419-4BB8-97CF-34F1687D6CA4}" type="datetimeFigureOut">
              <a:rPr lang="zh-CN" altLang="en-US" smtClean="0"/>
              <a:t>2019/4/15</a:t>
            </a:fld>
            <a:endParaRPr lang="zh-CN" alt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zh-CN" alt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7D02DF6-32DF-4255-A52A-FF305B46743D}" type="slidenum">
              <a:rPr lang="zh-CN" altLang="en-US" smtClean="0"/>
              <a:t>‹#›</a:t>
            </a:fld>
            <a:endParaRPr lang="zh-CN" altLang="en-US"/>
          </a:p>
        </p:txBody>
      </p:sp>
    </p:spTree>
    <p:extLst>
      <p:ext uri="{BB962C8B-B14F-4D97-AF65-F5344CB8AC3E}">
        <p14:creationId xmlns:p14="http://schemas.microsoft.com/office/powerpoint/2010/main" val="1270345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portal.fli-iam.irisa.fr/msseg-challenge/over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mart-stats-tools.org/lesion-challen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1460-5786-446C-9C48-0BBFA3EBE5BA}"/>
              </a:ext>
            </a:extLst>
          </p:cNvPr>
          <p:cNvSpPr>
            <a:spLocks noGrp="1"/>
          </p:cNvSpPr>
          <p:nvPr>
            <p:ph type="ctrTitle"/>
          </p:nvPr>
        </p:nvSpPr>
        <p:spPr>
          <a:xfrm>
            <a:off x="1524000" y="1122362"/>
            <a:ext cx="9144000" cy="3106737"/>
          </a:xfrm>
        </p:spPr>
        <p:txBody>
          <a:bodyPr>
            <a:normAutofit fontScale="90000"/>
          </a:bodyPr>
          <a:lstStyle/>
          <a:p>
            <a:br>
              <a:rPr lang="en-US" altLang="zh-CN" sz="4000" dirty="0"/>
            </a:br>
            <a:br>
              <a:rPr lang="en-US" altLang="zh-CN" sz="4000" dirty="0"/>
            </a:br>
            <a:br>
              <a:rPr lang="en-US" altLang="zh-CN" sz="4000" dirty="0"/>
            </a:br>
            <a:br>
              <a:rPr lang="en-US" altLang="zh-CN" sz="4000" dirty="0"/>
            </a:br>
            <a:r>
              <a:rPr lang="en-US" altLang="zh-CN" sz="4000" dirty="0"/>
              <a:t>Asymmetric Loss Functions </a:t>
            </a:r>
            <a:br>
              <a:rPr lang="zh-CN" altLang="zh-CN" sz="4000" dirty="0"/>
            </a:br>
            <a:r>
              <a:rPr lang="en-US" altLang="zh-CN" sz="4000" dirty="0"/>
              <a:t>and Deep Densely Connected Networks </a:t>
            </a:r>
            <a:br>
              <a:rPr lang="zh-CN" altLang="zh-CN" sz="4000" dirty="0"/>
            </a:br>
            <a:r>
              <a:rPr lang="en-US" altLang="zh-CN" sz="4000" dirty="0"/>
              <a:t>for Highly-Imbalanced Medical Image Segmentation</a:t>
            </a:r>
            <a:br>
              <a:rPr lang="zh-CN" altLang="zh-CN" dirty="0"/>
            </a:br>
            <a:endParaRPr lang="zh-CN" altLang="en-US" dirty="0"/>
          </a:p>
        </p:txBody>
      </p:sp>
      <p:sp>
        <p:nvSpPr>
          <p:cNvPr id="3" name="Subtitle 2">
            <a:extLst>
              <a:ext uri="{FF2B5EF4-FFF2-40B4-BE49-F238E27FC236}">
                <a16:creationId xmlns:a16="http://schemas.microsoft.com/office/drawing/2014/main" id="{8438BAD9-A3A8-4F99-B422-F6AAFD17573A}"/>
              </a:ext>
            </a:extLst>
          </p:cNvPr>
          <p:cNvSpPr>
            <a:spLocks noGrp="1"/>
          </p:cNvSpPr>
          <p:nvPr>
            <p:ph type="subTitle" idx="1"/>
          </p:nvPr>
        </p:nvSpPr>
        <p:spPr>
          <a:xfrm>
            <a:off x="1524000" y="4614409"/>
            <a:ext cx="9144000" cy="1655762"/>
          </a:xfrm>
        </p:spPr>
        <p:txBody>
          <a:bodyPr/>
          <a:lstStyle/>
          <a:p>
            <a:r>
              <a:rPr lang="en-US" altLang="zh-CN" dirty="0"/>
              <a:t>Presenter: Dan Zhou</a:t>
            </a:r>
            <a:endParaRPr lang="zh-CN" altLang="en-US" dirty="0"/>
          </a:p>
        </p:txBody>
      </p:sp>
    </p:spTree>
    <p:extLst>
      <p:ext uri="{BB962C8B-B14F-4D97-AF65-F5344CB8AC3E}">
        <p14:creationId xmlns:p14="http://schemas.microsoft.com/office/powerpoint/2010/main" val="378697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6466-1FFD-4A05-BC75-0F5690B7B932}"/>
              </a:ext>
            </a:extLst>
          </p:cNvPr>
          <p:cNvSpPr>
            <a:spLocks noGrp="1"/>
          </p:cNvSpPr>
          <p:nvPr>
            <p:ph type="title"/>
          </p:nvPr>
        </p:nvSpPr>
        <p:spPr/>
        <p:txBody>
          <a:bodyPr>
            <a:normAutofit fontScale="90000"/>
          </a:bodyPr>
          <a:lstStyle/>
          <a:p>
            <a:r>
              <a:rPr lang="en-US" altLang="zh-CN" b="1" dirty="0"/>
              <a:t>Part two asymmetric similarity loss function</a:t>
            </a:r>
            <a:br>
              <a:rPr lang="en-US" altLang="zh-CN" dirty="0"/>
            </a:br>
            <a:r>
              <a:rPr lang="en-US" altLang="zh-CN" dirty="0"/>
              <a:t>precision and recall</a:t>
            </a:r>
            <a:endParaRPr lang="zh-CN" altLang="en-US" dirty="0"/>
          </a:p>
        </p:txBody>
      </p:sp>
      <p:pic>
        <p:nvPicPr>
          <p:cNvPr id="5" name="Content Placeholder 4">
            <a:extLst>
              <a:ext uri="{FF2B5EF4-FFF2-40B4-BE49-F238E27FC236}">
                <a16:creationId xmlns:a16="http://schemas.microsoft.com/office/drawing/2014/main" id="{9C727BEF-5599-4D68-A587-7FE7A283040E}"/>
              </a:ext>
            </a:extLst>
          </p:cNvPr>
          <p:cNvPicPr>
            <a:picLocks noGrp="1"/>
          </p:cNvPicPr>
          <p:nvPr>
            <p:ph sz="half" idx="1"/>
          </p:nvPr>
        </p:nvPicPr>
        <p:blipFill>
          <a:blip r:embed="rId3"/>
          <a:stretch>
            <a:fillRect/>
          </a:stretch>
        </p:blipFill>
        <p:spPr>
          <a:xfrm>
            <a:off x="1066800" y="2610752"/>
            <a:ext cx="4754563" cy="2733459"/>
          </a:xfrm>
          <a:prstGeom prst="rect">
            <a:avLst/>
          </a:prstGeom>
        </p:spPr>
      </p:pic>
      <p:pic>
        <p:nvPicPr>
          <p:cNvPr id="6" name="Content Placeholder 5">
            <a:extLst>
              <a:ext uri="{FF2B5EF4-FFF2-40B4-BE49-F238E27FC236}">
                <a16:creationId xmlns:a16="http://schemas.microsoft.com/office/drawing/2014/main" id="{06BB44E1-A8E9-46DD-A8A7-C7A80873D720}"/>
              </a:ext>
            </a:extLst>
          </p:cNvPr>
          <p:cNvPicPr>
            <a:picLocks noGrp="1"/>
          </p:cNvPicPr>
          <p:nvPr>
            <p:ph sz="half" idx="2"/>
          </p:nvPr>
        </p:nvPicPr>
        <p:blipFill>
          <a:blip r:embed="rId4"/>
          <a:stretch>
            <a:fillRect/>
          </a:stretch>
        </p:blipFill>
        <p:spPr>
          <a:xfrm>
            <a:off x="6370638" y="3152274"/>
            <a:ext cx="4754562" cy="1650414"/>
          </a:xfrm>
          <a:prstGeom prst="rect">
            <a:avLst/>
          </a:prstGeom>
        </p:spPr>
      </p:pic>
    </p:spTree>
    <p:extLst>
      <p:ext uri="{BB962C8B-B14F-4D97-AF65-F5344CB8AC3E}">
        <p14:creationId xmlns:p14="http://schemas.microsoft.com/office/powerpoint/2010/main" val="342992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C951-2940-4096-96F2-511DFB0BF09E}"/>
              </a:ext>
            </a:extLst>
          </p:cNvPr>
          <p:cNvSpPr>
            <a:spLocks noGrp="1"/>
          </p:cNvSpPr>
          <p:nvPr>
            <p:ph type="title"/>
          </p:nvPr>
        </p:nvSpPr>
        <p:spPr/>
        <p:txBody>
          <a:bodyPr/>
          <a:lstStyle/>
          <a:p>
            <a:r>
              <a:rPr lang="en-US" altLang="zh-CN" dirty="0"/>
              <a:t>F measure</a:t>
            </a:r>
            <a:endParaRPr lang="zh-CN" altLang="en-US" dirty="0"/>
          </a:p>
        </p:txBody>
      </p:sp>
      <p:sp>
        <p:nvSpPr>
          <p:cNvPr id="5" name="Content Placeholder 4">
            <a:extLst>
              <a:ext uri="{FF2B5EF4-FFF2-40B4-BE49-F238E27FC236}">
                <a16:creationId xmlns:a16="http://schemas.microsoft.com/office/drawing/2014/main" id="{DBD69B48-7D80-49EC-B833-1C824D46307C}"/>
              </a:ext>
            </a:extLst>
          </p:cNvPr>
          <p:cNvSpPr>
            <a:spLocks noGrp="1"/>
          </p:cNvSpPr>
          <p:nvPr>
            <p:ph idx="1"/>
          </p:nvPr>
        </p:nvSpPr>
        <p:spPr/>
        <p:txBody>
          <a:bodyPr/>
          <a:lstStyle/>
          <a:p>
            <a:r>
              <a:rPr lang="en-US" altLang="zh-CN" dirty="0"/>
              <a:t>A single measure that trades off precision versus recall is the </a:t>
            </a:r>
            <a:r>
              <a:rPr lang="zh-CN" altLang="zh-CN" i="1" dirty="0">
                <a:effectLst/>
              </a:rPr>
              <a:t>F measure</a:t>
            </a:r>
            <a:endParaRPr lang="en-US" altLang="zh-CN" i="1" dirty="0">
              <a:effectLst/>
            </a:endParaRPr>
          </a:p>
          <a:p>
            <a:endParaRPr lang="en-US" altLang="zh-CN" dirty="0"/>
          </a:p>
          <a:p>
            <a:endParaRPr lang="en-US" altLang="zh-CN" dirty="0"/>
          </a:p>
          <a:p>
            <a:endParaRPr lang="en-US" altLang="zh-CN" dirty="0"/>
          </a:p>
          <a:p>
            <a:pPr marL="0" indent="0">
              <a:buNone/>
            </a:pPr>
            <a:r>
              <a:rPr lang="en-US" altLang="zh-CN" dirty="0"/>
              <a:t> </a:t>
            </a:r>
          </a:p>
          <a:p>
            <a:endParaRPr lang="zh-CN" altLang="en-US" dirty="0"/>
          </a:p>
        </p:txBody>
      </p:sp>
      <p:pic>
        <p:nvPicPr>
          <p:cNvPr id="6" name="Picture 5">
            <a:extLst>
              <a:ext uri="{FF2B5EF4-FFF2-40B4-BE49-F238E27FC236}">
                <a16:creationId xmlns:a16="http://schemas.microsoft.com/office/drawing/2014/main" id="{A7382AF5-EEA3-4810-B909-D5E18BC10D12}"/>
              </a:ext>
            </a:extLst>
          </p:cNvPr>
          <p:cNvPicPr/>
          <p:nvPr/>
        </p:nvPicPr>
        <p:blipFill>
          <a:blip r:embed="rId3"/>
          <a:stretch>
            <a:fillRect/>
          </a:stretch>
        </p:blipFill>
        <p:spPr>
          <a:xfrm>
            <a:off x="838200" y="2933382"/>
            <a:ext cx="8123555" cy="1230404"/>
          </a:xfrm>
          <a:prstGeom prst="rect">
            <a:avLst/>
          </a:prstGeom>
        </p:spPr>
      </p:pic>
      <p:pic>
        <p:nvPicPr>
          <p:cNvPr id="24" name="Picture 23">
            <a:extLst>
              <a:ext uri="{FF2B5EF4-FFF2-40B4-BE49-F238E27FC236}">
                <a16:creationId xmlns:a16="http://schemas.microsoft.com/office/drawing/2014/main" id="{BB231AD8-55B5-4D42-8E8F-35D73DD257A3}"/>
              </a:ext>
            </a:extLst>
          </p:cNvPr>
          <p:cNvPicPr>
            <a:picLocks noChangeAspect="1"/>
          </p:cNvPicPr>
          <p:nvPr/>
        </p:nvPicPr>
        <p:blipFill>
          <a:blip r:embed="rId4"/>
          <a:stretch>
            <a:fillRect/>
          </a:stretch>
        </p:blipFill>
        <p:spPr>
          <a:xfrm>
            <a:off x="966152" y="4352017"/>
            <a:ext cx="7867650" cy="1190625"/>
          </a:xfrm>
          <a:prstGeom prst="rect">
            <a:avLst/>
          </a:prstGeom>
        </p:spPr>
      </p:pic>
      <p:pic>
        <p:nvPicPr>
          <p:cNvPr id="25" name="Picture 24">
            <a:extLst>
              <a:ext uri="{FF2B5EF4-FFF2-40B4-BE49-F238E27FC236}">
                <a16:creationId xmlns:a16="http://schemas.microsoft.com/office/drawing/2014/main" id="{8B1134ED-F37F-4F2D-AAEB-38946C8E2A46}"/>
              </a:ext>
            </a:extLst>
          </p:cNvPr>
          <p:cNvPicPr>
            <a:picLocks noChangeAspect="1"/>
          </p:cNvPicPr>
          <p:nvPr/>
        </p:nvPicPr>
        <p:blipFill>
          <a:blip r:embed="rId5"/>
          <a:stretch>
            <a:fillRect/>
          </a:stretch>
        </p:blipFill>
        <p:spPr>
          <a:xfrm>
            <a:off x="9062402" y="2701698"/>
            <a:ext cx="2722084" cy="2924175"/>
          </a:xfrm>
          <a:prstGeom prst="rect">
            <a:avLst/>
          </a:prstGeom>
        </p:spPr>
      </p:pic>
    </p:spTree>
    <p:extLst>
      <p:ext uri="{BB962C8B-B14F-4D97-AF65-F5344CB8AC3E}">
        <p14:creationId xmlns:p14="http://schemas.microsoft.com/office/powerpoint/2010/main" val="336252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F7D-6C73-4D2D-8A38-BEFE9BBEA6E8}"/>
              </a:ext>
            </a:extLst>
          </p:cNvPr>
          <p:cNvSpPr>
            <a:spLocks noGrp="1"/>
          </p:cNvSpPr>
          <p:nvPr>
            <p:ph type="title"/>
          </p:nvPr>
        </p:nvSpPr>
        <p:spPr/>
        <p:txBody>
          <a:bodyPr>
            <a:normAutofit fontScale="90000"/>
          </a:bodyPr>
          <a:lstStyle/>
          <a:p>
            <a:r>
              <a:rPr lang="en-US" altLang="zh-CN" dirty="0"/>
              <a:t>Part two asymmetric similarity loss function</a:t>
            </a:r>
            <a:br>
              <a:rPr lang="zh-CN" altLang="zh-CN" dirty="0"/>
            </a:br>
            <a:endParaRPr lang="zh-CN" altLang="en-US" dirty="0"/>
          </a:p>
        </p:txBody>
      </p:sp>
      <p:sp>
        <p:nvSpPr>
          <p:cNvPr id="5" name="Content Placeholder 4">
            <a:extLst>
              <a:ext uri="{FF2B5EF4-FFF2-40B4-BE49-F238E27FC236}">
                <a16:creationId xmlns:a16="http://schemas.microsoft.com/office/drawing/2014/main" id="{F1BC1413-A872-4261-91A2-627331F96ED4}"/>
              </a:ext>
            </a:extLst>
          </p:cNvPr>
          <p:cNvSpPr>
            <a:spLocks noGrp="1"/>
          </p:cNvSpPr>
          <p:nvPr>
            <p:ph idx="1"/>
          </p:nvPr>
        </p:nvSpPr>
        <p:spPr/>
        <p:txBody>
          <a:bodyPr/>
          <a:lstStyle/>
          <a:p>
            <a:r>
              <a:rPr lang="en-US" altLang="zh-CN" dirty="0"/>
              <a:t>To de</a:t>
            </a:r>
            <a:r>
              <a:rPr lang="zh-CN" altLang="zh-CN" dirty="0"/>
              <a:t>ﬁ</a:t>
            </a:r>
            <a:r>
              <a:rPr lang="en-US" altLang="zh-CN" dirty="0"/>
              <a:t>ne the Fβ loss function we use the following formulation:</a:t>
            </a:r>
          </a:p>
          <a:p>
            <a:endParaRPr lang="en-US" altLang="zh-CN" dirty="0"/>
          </a:p>
          <a:p>
            <a:endParaRPr lang="en-US" altLang="zh-CN" dirty="0"/>
          </a:p>
          <a:p>
            <a:endParaRPr lang="en-US" altLang="zh-CN" dirty="0"/>
          </a:p>
          <a:p>
            <a:r>
              <a:rPr lang="en-US" altLang="zh-CN" dirty="0"/>
              <a:t>gradient vector       can be calculated as:</a:t>
            </a:r>
          </a:p>
          <a:p>
            <a:endParaRPr lang="zh-CN" alt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1AD28D4-70DD-4561-BE5F-350783C8141F}"/>
                  </a:ext>
                </a:extLst>
              </p:cNvPr>
              <p:cNvSpPr/>
              <p:nvPr/>
            </p:nvSpPr>
            <p:spPr>
              <a:xfrm>
                <a:off x="838200" y="2503790"/>
                <a:ext cx="8185918" cy="12625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i="1" smtClean="0">
                              <a:latin typeface="Cambria Math" panose="02040503050406030204" pitchFamily="18" charset="0"/>
                            </a:rPr>
                          </m:ctrlPr>
                        </m:fPr>
                        <m:num>
                          <m:d>
                            <m:dPr>
                              <m:endChr m:val=""/>
                              <m:ctrlPr>
                                <a:rPr lang="zh-CN" altLang="en-US" i="1">
                                  <a:latin typeface="Cambria Math" panose="02040503050406030204" pitchFamily="18" charset="0"/>
                                </a:rPr>
                              </m:ctrlPr>
                            </m:dPr>
                            <m:e>
                              <m:r>
                                <a:rPr lang="zh-CN" altLang="en-US" i="0">
                                  <a:latin typeface="Cambria Math" panose="02040503050406030204" pitchFamily="18" charset="0"/>
                                </a:rPr>
                                <m:t>1+</m:t>
                              </m:r>
                              <m:sSup>
                                <m:sSupPr>
                                  <m:ctrlPr>
                                    <a:rPr lang="zh-CN" altLang="en-US" i="1">
                                      <a:latin typeface="Cambria Math" panose="02040503050406030204" pitchFamily="18" charset="0"/>
                                    </a:rPr>
                                  </m:ctrlPr>
                                </m:sSupPr>
                                <m:e>
                                  <m:r>
                                    <a:rPr lang="zh-CN" altLang="en-US" i="1">
                                      <a:latin typeface="Cambria Math" panose="02040503050406030204" pitchFamily="18" charset="0"/>
                                    </a:rPr>
                                    <m:t>𝛽</m:t>
                                  </m:r>
                                </m:e>
                                <m:sup>
                                  <m:r>
                                    <a:rPr lang="zh-CN" altLang="en-US" i="0">
                                      <a:latin typeface="Cambria Math" panose="02040503050406030204" pitchFamily="18" charset="0"/>
                                    </a:rPr>
                                    <m:t>2</m:t>
                                  </m:r>
                                </m:sup>
                              </m:sSup>
                              <m:r>
                                <a:rPr lang="zh-CN" altLang="en-US" i="0">
                                  <a:latin typeface="Cambria Math" panose="02040503050406030204" pitchFamily="18" charset="0"/>
                                </a:rPr>
                                <m:t>)</m:t>
                              </m:r>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e>
                              </m:nary>
                            </m:e>
                          </m:d>
                        </m:num>
                        <m:den>
                          <m:d>
                            <m:dPr>
                              <m:endChr m:val=""/>
                              <m:ctrlPr>
                                <a:rPr lang="zh-CN" altLang="en-US" i="1">
                                  <a:latin typeface="Cambria Math" panose="02040503050406030204" pitchFamily="18" charset="0"/>
                                </a:rPr>
                              </m:ctrlPr>
                            </m:dPr>
                            <m:e>
                              <m:r>
                                <a:rPr lang="zh-CN" altLang="en-US" i="0">
                                  <a:latin typeface="Cambria Math" panose="02040503050406030204" pitchFamily="18" charset="0"/>
                                </a:rPr>
                                <m:t>1+</m:t>
                              </m:r>
                              <m:sSup>
                                <m:sSupPr>
                                  <m:ctrlPr>
                                    <a:rPr lang="zh-CN" altLang="en-US" i="1">
                                      <a:latin typeface="Cambria Math" panose="02040503050406030204" pitchFamily="18" charset="0"/>
                                    </a:rPr>
                                  </m:ctrlPr>
                                </m:sSupPr>
                                <m:e>
                                  <m:r>
                                    <a:rPr lang="zh-CN" altLang="en-US" i="1">
                                      <a:latin typeface="Cambria Math" panose="02040503050406030204" pitchFamily="18" charset="0"/>
                                    </a:rPr>
                                    <m:t>𝛽</m:t>
                                  </m:r>
                                </m:e>
                                <m:sup>
                                  <m:r>
                                    <a:rPr lang="zh-CN" altLang="en-US" i="0">
                                      <a:latin typeface="Cambria Math" panose="02040503050406030204" pitchFamily="18" charset="0"/>
                                    </a:rPr>
                                    <m:t>2</m:t>
                                  </m:r>
                                </m:sup>
                              </m:sSup>
                              <m:r>
                                <a:rPr lang="zh-CN" altLang="en-US" i="0">
                                  <a:latin typeface="Cambria Math" panose="02040503050406030204" pitchFamily="18" charset="0"/>
                                </a:rPr>
                                <m:t>)</m:t>
                              </m:r>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e>
                              </m:nary>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𝛽</m:t>
                                  </m:r>
                                </m:e>
                                <m:sup>
                                  <m:r>
                                    <a:rPr lang="zh-CN" altLang="en-US" i="0">
                                      <a:latin typeface="Cambria Math" panose="02040503050406030204" pitchFamily="18" charset="0"/>
                                    </a:rPr>
                                    <m:t>2</m:t>
                                  </m:r>
                                </m:sup>
                              </m:sSup>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d>
                                    <m:dPr>
                                      <m:endChr m:val=""/>
                                      <m:ctrlPr>
                                        <a:rPr lang="zh-CN" altLang="en-US" i="1">
                                          <a:latin typeface="Cambria Math" panose="02040503050406030204" pitchFamily="18" charset="0"/>
                                        </a:rPr>
                                      </m:ctrlPr>
                                    </m:dPr>
                                    <m:e>
                                      <m:r>
                                        <a:rPr lang="zh-CN" altLang="en-US" i="0">
                                          <a:latin typeface="Cambria Math" panose="02040503050406030204" pitchFamily="18" charset="0"/>
                                        </a:rPr>
                                        <m:t>1−</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r>
                                        <a:rPr lang="zh-CN" altLang="en-US" i="0">
                                          <a:latin typeface="Cambria Math" panose="02040503050406030204" pitchFamily="18" charset="0"/>
                                        </a:rPr>
                                        <m:t>+</m:t>
                                      </m:r>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r>
                                                <a:rPr lang="zh-CN" altLang="en-US" i="0">
                                                  <a:latin typeface="Cambria Math" panose="02040503050406030204" pitchFamily="18" charset="0"/>
                                                </a:rPr>
                                                <m:t>(1−</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e>
                                          </m:d>
                                        </m:e>
                                      </m:nary>
                                    </m:e>
                                  </m:d>
                                </m:e>
                              </m:nary>
                            </m:e>
                          </m:d>
                        </m:den>
                      </m:f>
                    </m:oMath>
                  </m:oMathPara>
                </a14:m>
                <a:endParaRPr lang="zh-CN" altLang="en-US" dirty="0"/>
              </a:p>
            </p:txBody>
          </p:sp>
        </mc:Choice>
        <mc:Fallback xmlns="">
          <p:sp>
            <p:nvSpPr>
              <p:cNvPr id="6" name="Rectangle 5">
                <a:extLst>
                  <a:ext uri="{FF2B5EF4-FFF2-40B4-BE49-F238E27FC236}">
                    <a16:creationId xmlns:a16="http://schemas.microsoft.com/office/drawing/2014/main" id="{A1AD28D4-70DD-4561-BE5F-350783C8141F}"/>
                  </a:ext>
                </a:extLst>
              </p:cNvPr>
              <p:cNvSpPr>
                <a:spLocks noRot="1" noChangeAspect="1" noMove="1" noResize="1" noEditPoints="1" noAdjustHandles="1" noChangeArrowheads="1" noChangeShapeType="1" noTextEdit="1"/>
              </p:cNvSpPr>
              <p:nvPr/>
            </p:nvSpPr>
            <p:spPr>
              <a:xfrm>
                <a:off x="838200" y="2503790"/>
                <a:ext cx="8185918" cy="126259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3DE5093-5D2E-45CA-A0AD-C52DFE985BC7}"/>
                  </a:ext>
                </a:extLst>
              </p:cNvPr>
              <p:cNvSpPr/>
              <p:nvPr/>
            </p:nvSpPr>
            <p:spPr>
              <a:xfrm>
                <a:off x="1674406" y="4665680"/>
                <a:ext cx="6230616" cy="1646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smtClean="0">
                              <a:latin typeface="Cambria Math" panose="02040503050406030204" pitchFamily="18" charset="0"/>
                            </a:rPr>
                          </m:ctrlPr>
                        </m:fPr>
                        <m:num>
                          <m:d>
                            <m:dPr>
                              <m:ctrlPr>
                                <a:rPr lang="zh-CN" altLang="en-US" i="1">
                                  <a:latin typeface="Cambria Math" panose="02040503050406030204" pitchFamily="18" charset="0"/>
                                </a:rPr>
                              </m:ctrlPr>
                            </m:dPr>
                            <m:e>
                              <m:r>
                                <a:rPr lang="zh-CN" altLang="en-US" i="0">
                                  <a:latin typeface="Cambria Math" panose="02040503050406030204" pitchFamily="18" charset="0"/>
                                </a:rPr>
                                <m:t>1+</m:t>
                              </m:r>
                              <m:sSup>
                                <m:sSupPr>
                                  <m:ctrlPr>
                                    <a:rPr lang="zh-CN" altLang="en-US" i="1">
                                      <a:latin typeface="Cambria Math" panose="02040503050406030204" pitchFamily="18" charset="0"/>
                                    </a:rPr>
                                  </m:ctrlPr>
                                </m:sSupPr>
                                <m:e>
                                  <m:r>
                                    <a:rPr lang="zh-CN" altLang="en-US" i="1">
                                      <a:latin typeface="Cambria Math" panose="02040503050406030204" pitchFamily="18" charset="0"/>
                                    </a:rPr>
                                    <m:t>𝛽</m:t>
                                  </m:r>
                                </m:e>
                                <m:sup>
                                  <m:r>
                                    <a:rPr lang="zh-CN" altLang="en-US" i="0">
                                      <a:latin typeface="Cambria Math" panose="02040503050406030204" pitchFamily="18" charset="0"/>
                                    </a:rPr>
                                    <m:t>2</m:t>
                                  </m:r>
                                </m:sup>
                              </m:s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𝑗</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𝛽</m:t>
                                  </m:r>
                                </m:e>
                                <m:sup>
                                  <m:r>
                                    <a:rPr lang="zh-CN" altLang="en-US" i="0">
                                      <a:latin typeface="Cambria Math" panose="02040503050406030204" pitchFamily="18" charset="0"/>
                                    </a:rPr>
                                    <m:t>2</m:t>
                                  </m:r>
                                </m:sup>
                              </m:sSup>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d>
                                    <m:dPr>
                                      <m:endChr m:val=""/>
                                      <m:ctrlPr>
                                        <a:rPr lang="zh-CN" altLang="en-US" i="1">
                                          <a:latin typeface="Cambria Math" panose="02040503050406030204" pitchFamily="18" charset="0"/>
                                        </a:rPr>
                                      </m:ctrlPr>
                                    </m:dPr>
                                    <m:e>
                                      <m:r>
                                        <a:rPr lang="zh-CN" altLang="en-US" i="0">
                                          <a:latin typeface="Cambria Math" panose="02040503050406030204" pitchFamily="18" charset="0"/>
                                        </a:rPr>
                                        <m:t>1−</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r>
                                        <a:rPr lang="zh-CN" altLang="en-US" i="0">
                                          <a:latin typeface="Cambria Math" panose="02040503050406030204" pitchFamily="18" charset="0"/>
                                        </a:rPr>
                                        <m:t>+</m:t>
                                      </m:r>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r>
                                                <a:rPr lang="zh-CN" altLang="en-US" i="0">
                                                  <a:latin typeface="Cambria Math" panose="02040503050406030204" pitchFamily="18" charset="0"/>
                                                </a:rPr>
                                                <m:t>(1−</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e>
                                          </m:d>
                                        </m:e>
                                      </m:nary>
                                    </m:e>
                                  </m:d>
                                </m:e>
                              </m:nary>
                            </m:e>
                          </m:d>
                        </m:num>
                        <m:den>
                          <m:d>
                            <m:dPr>
                              <m:endChr m:val=""/>
                              <m:ctrlPr>
                                <a:rPr lang="zh-CN" altLang="en-US" i="1">
                                  <a:latin typeface="Cambria Math" panose="02040503050406030204" pitchFamily="18" charset="0"/>
                                </a:rPr>
                              </m:ctrlPr>
                            </m:dPr>
                            <m:e>
                              <m:r>
                                <a:rPr lang="zh-CN" altLang="en-US" i="0">
                                  <a:latin typeface="Cambria Math" panose="02040503050406030204" pitchFamily="18" charset="0"/>
                                </a:rPr>
                                <m:t>1+</m:t>
                              </m:r>
                              <m:sSup>
                                <m:sSupPr>
                                  <m:ctrlPr>
                                    <a:rPr lang="zh-CN" altLang="en-US" i="1">
                                      <a:latin typeface="Cambria Math" panose="02040503050406030204" pitchFamily="18" charset="0"/>
                                    </a:rPr>
                                  </m:ctrlPr>
                                </m:sSupPr>
                                <m:e>
                                  <m:r>
                                    <a:rPr lang="zh-CN" altLang="en-US" i="1">
                                      <a:latin typeface="Cambria Math" panose="02040503050406030204" pitchFamily="18" charset="0"/>
                                    </a:rPr>
                                    <m:t>𝛽</m:t>
                                  </m:r>
                                </m:e>
                                <m:sup>
                                  <m:r>
                                    <a:rPr lang="zh-CN" altLang="en-US" i="0">
                                      <a:latin typeface="Cambria Math" panose="02040503050406030204" pitchFamily="18" charset="0"/>
                                    </a:rPr>
                                    <m:t>2</m:t>
                                  </m:r>
                                </m:sup>
                              </m:sSup>
                              <m:r>
                                <a:rPr lang="zh-CN" altLang="en-US" i="0">
                                  <a:latin typeface="Cambria Math" panose="02040503050406030204" pitchFamily="18" charset="0"/>
                                </a:rPr>
                                <m:t>)</m:t>
                              </m:r>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e>
                              </m:nary>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𝛽</m:t>
                                  </m:r>
                                </m:e>
                                <m:sup>
                                  <m:r>
                                    <a:rPr lang="zh-CN" altLang="en-US" i="0">
                                      <a:latin typeface="Cambria Math" panose="02040503050406030204" pitchFamily="18" charset="0"/>
                                    </a:rPr>
                                    <m:t>2</m:t>
                                  </m:r>
                                </m:sup>
                              </m:sSup>
                              <m:sSup>
                                <m:sSupPr>
                                  <m:ctrlPr>
                                    <a:rPr lang="zh-CN" altLang="en-US" i="1">
                                      <a:latin typeface="Cambria Math" panose="02040503050406030204" pitchFamily="18" charset="0"/>
                                    </a:rPr>
                                  </m:ctrlPr>
                                </m:sSupPr>
                                <m:e>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d>
                                        <m:dPr>
                                          <m:endChr m:val=""/>
                                          <m:ctrlPr>
                                            <a:rPr lang="zh-CN" altLang="en-US" i="1">
                                              <a:latin typeface="Cambria Math" panose="02040503050406030204" pitchFamily="18" charset="0"/>
                                            </a:rPr>
                                          </m:ctrlPr>
                                        </m:dPr>
                                        <m:e>
                                          <m:r>
                                            <a:rPr lang="zh-CN" altLang="en-US" i="0">
                                              <a:latin typeface="Cambria Math" panose="02040503050406030204" pitchFamily="18" charset="0"/>
                                            </a:rPr>
                                            <m:t>1−</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r>
                                            <a:rPr lang="zh-CN" altLang="en-US" i="0">
                                              <a:latin typeface="Cambria Math" panose="02040503050406030204" pitchFamily="18" charset="0"/>
                                            </a:rPr>
                                            <m:t>+</m:t>
                                          </m:r>
                                          <m:nary>
                                            <m:naryPr>
                                              <m:chr m:val="∑"/>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𝑁</m:t>
                                              </m:r>
                                            </m:sup>
                                            <m:e>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r>
                                                    <a:rPr lang="zh-CN" altLang="en-US" i="0">
                                                      <a:latin typeface="Cambria Math" panose="02040503050406030204" pitchFamily="18" charset="0"/>
                                                    </a:rPr>
                                                    <m:t>(1−</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𝑖</m:t>
                                                      </m:r>
                                                    </m:sub>
                                                  </m:sSub>
                                                </m:e>
                                              </m:d>
                                            </m:e>
                                          </m:nary>
                                        </m:e>
                                      </m:d>
                                    </m:e>
                                  </m:nary>
                                </m:e>
                                <m:sup>
                                  <m:r>
                                    <a:rPr lang="zh-CN" altLang="en-US" i="0">
                                      <a:latin typeface="Cambria Math" panose="02040503050406030204" pitchFamily="18" charset="0"/>
                                    </a:rPr>
                                    <m:t>2</m:t>
                                  </m:r>
                                </m:sup>
                              </m:sSup>
                            </m:e>
                          </m:d>
                        </m:den>
                      </m:f>
                    </m:oMath>
                  </m:oMathPara>
                </a14:m>
                <a:endParaRPr lang="zh-CN" altLang="en-US" dirty="0"/>
              </a:p>
            </p:txBody>
          </p:sp>
        </mc:Choice>
        <mc:Fallback xmlns="">
          <p:sp>
            <p:nvSpPr>
              <p:cNvPr id="7" name="Rectangle 6">
                <a:extLst>
                  <a:ext uri="{FF2B5EF4-FFF2-40B4-BE49-F238E27FC236}">
                    <a16:creationId xmlns:a16="http://schemas.microsoft.com/office/drawing/2014/main" id="{33DE5093-5D2E-45CA-A0AD-C52DFE985BC7}"/>
                  </a:ext>
                </a:extLst>
              </p:cNvPr>
              <p:cNvSpPr>
                <a:spLocks noRot="1" noChangeAspect="1" noMove="1" noResize="1" noEditPoints="1" noAdjustHandles="1" noChangeArrowheads="1" noChangeShapeType="1" noTextEdit="1"/>
              </p:cNvSpPr>
              <p:nvPr/>
            </p:nvSpPr>
            <p:spPr>
              <a:xfrm>
                <a:off x="1674406" y="4665680"/>
                <a:ext cx="6230616" cy="164622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1040CBA-D0DD-415C-B1BD-C1A71F9DE5AA}"/>
                  </a:ext>
                </a:extLst>
              </p:cNvPr>
              <p:cNvSpPr/>
              <p:nvPr/>
            </p:nvSpPr>
            <p:spPr>
              <a:xfrm>
                <a:off x="3490383" y="3854468"/>
                <a:ext cx="606576" cy="676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smtClean="0">
                              <a:latin typeface="Cambria Math" panose="02040503050406030204" pitchFamily="18" charset="0"/>
                            </a:rPr>
                          </m:ctrlPr>
                        </m:fPr>
                        <m:num>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𝐹</m:t>
                              </m:r>
                            </m:e>
                            <m:sub>
                              <m:r>
                                <a:rPr lang="zh-CN" altLang="en-US" i="1">
                                  <a:latin typeface="Cambria Math" panose="02040503050406030204" pitchFamily="18" charset="0"/>
                                </a:rPr>
                                <m:t>𝛽</m:t>
                              </m:r>
                            </m:sub>
                          </m:sSub>
                        </m:num>
                        <m:den>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den>
                      </m:f>
                    </m:oMath>
                  </m:oMathPara>
                </a14:m>
                <a:endParaRPr lang="zh-CN" altLang="en-US" dirty="0"/>
              </a:p>
            </p:txBody>
          </p:sp>
        </mc:Choice>
        <mc:Fallback xmlns="">
          <p:sp>
            <p:nvSpPr>
              <p:cNvPr id="8" name="Rectangle 7">
                <a:extLst>
                  <a:ext uri="{FF2B5EF4-FFF2-40B4-BE49-F238E27FC236}">
                    <a16:creationId xmlns:a16="http://schemas.microsoft.com/office/drawing/2014/main" id="{91040CBA-D0DD-415C-B1BD-C1A71F9DE5AA}"/>
                  </a:ext>
                </a:extLst>
              </p:cNvPr>
              <p:cNvSpPr>
                <a:spLocks noRot="1" noChangeAspect="1" noMove="1" noResize="1" noEditPoints="1" noAdjustHandles="1" noChangeArrowheads="1" noChangeShapeType="1" noTextEdit="1"/>
              </p:cNvSpPr>
              <p:nvPr/>
            </p:nvSpPr>
            <p:spPr>
              <a:xfrm>
                <a:off x="3490383" y="3854468"/>
                <a:ext cx="606576" cy="676275"/>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4494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21BC-7304-47E2-8A06-CF52483F29DA}"/>
              </a:ext>
            </a:extLst>
          </p:cNvPr>
          <p:cNvSpPr>
            <a:spLocks noGrp="1"/>
          </p:cNvSpPr>
          <p:nvPr>
            <p:ph type="title"/>
          </p:nvPr>
        </p:nvSpPr>
        <p:spPr/>
        <p:txBody>
          <a:bodyPr>
            <a:normAutofit fontScale="90000"/>
          </a:bodyPr>
          <a:lstStyle/>
          <a:p>
            <a:r>
              <a:rPr lang="en-US" altLang="zh-CN" b="1" dirty="0"/>
              <a:t>DATASETS</a:t>
            </a:r>
            <a:br>
              <a:rPr lang="zh-CN" altLang="zh-CN" dirty="0"/>
            </a:br>
            <a:endParaRPr lang="zh-CN" altLang="en-US" dirty="0"/>
          </a:p>
        </p:txBody>
      </p:sp>
      <p:sp>
        <p:nvSpPr>
          <p:cNvPr id="3" name="Content Placeholder 2">
            <a:extLst>
              <a:ext uri="{FF2B5EF4-FFF2-40B4-BE49-F238E27FC236}">
                <a16:creationId xmlns:a16="http://schemas.microsoft.com/office/drawing/2014/main" id="{455F3C64-B1D1-49AE-958A-1C43F34EA76A}"/>
              </a:ext>
            </a:extLst>
          </p:cNvPr>
          <p:cNvSpPr>
            <a:spLocks noGrp="1"/>
          </p:cNvSpPr>
          <p:nvPr>
            <p:ph idx="1"/>
          </p:nvPr>
        </p:nvSpPr>
        <p:spPr/>
        <p:txBody>
          <a:bodyPr/>
          <a:lstStyle/>
          <a:p>
            <a:r>
              <a:rPr lang="en-US" altLang="zh-CN" dirty="0"/>
              <a:t>trained and evaluated our networks on data sets from the MS lesion segmentation (MSSEG) challenge of the 2016 Medical Image Computing and Computer Assisted Intervention conference  (</a:t>
            </a:r>
            <a:r>
              <a:rPr lang="en-US" altLang="zh-CN" dirty="0">
                <a:hlinkClick r:id="rId3"/>
              </a:rPr>
              <a:t>https://portal.fli-iam.irisa.fr/msseg-challenge/overview</a:t>
            </a:r>
            <a:r>
              <a:rPr lang="en-US" altLang="zh-CN" dirty="0"/>
              <a:t>)</a:t>
            </a:r>
          </a:p>
          <a:p>
            <a:r>
              <a:rPr lang="en-US" altLang="zh-CN" dirty="0"/>
              <a:t> as well as the longitudinal MS lesion segmentation challenge of the IEEE International </a:t>
            </a:r>
            <a:r>
              <a:rPr lang="en-US" altLang="zh-CN" dirty="0" err="1"/>
              <a:t>Symposiumon</a:t>
            </a:r>
            <a:r>
              <a:rPr lang="en-US" altLang="zh-CN" dirty="0"/>
              <a:t> Biomedical Imaging(ISBI)conference [18] (</a:t>
            </a:r>
            <a:r>
              <a:rPr lang="en-US" altLang="zh-CN" u="sng" dirty="0">
                <a:hlinkClick r:id="rId4"/>
              </a:rPr>
              <a:t>https://smart-stats-tools.org/lesion-challenge</a:t>
            </a:r>
            <a:r>
              <a:rPr lang="en-US" altLang="zh-CN" dirty="0"/>
              <a:t>)</a:t>
            </a:r>
            <a:endParaRPr lang="zh-CN" altLang="zh-CN" dirty="0"/>
          </a:p>
          <a:p>
            <a:endParaRPr lang="zh-CN" altLang="en-US" dirty="0"/>
          </a:p>
        </p:txBody>
      </p:sp>
    </p:spTree>
    <p:extLst>
      <p:ext uri="{BB962C8B-B14F-4D97-AF65-F5344CB8AC3E}">
        <p14:creationId xmlns:p14="http://schemas.microsoft.com/office/powerpoint/2010/main" val="410206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6952-82AB-46BC-A0B7-C73394EC9790}"/>
              </a:ext>
            </a:extLst>
          </p:cNvPr>
          <p:cNvSpPr>
            <a:spLocks noGrp="1"/>
          </p:cNvSpPr>
          <p:nvPr>
            <p:ph type="title"/>
          </p:nvPr>
        </p:nvSpPr>
        <p:spPr/>
        <p:txBody>
          <a:bodyPr>
            <a:normAutofit fontScale="90000"/>
          </a:bodyPr>
          <a:lstStyle/>
          <a:p>
            <a:br>
              <a:rPr lang="en-US" altLang="zh-CN" dirty="0"/>
            </a:br>
            <a:br>
              <a:rPr lang="en-US" altLang="zh-CN" dirty="0"/>
            </a:br>
            <a:r>
              <a:rPr lang="en-US" altLang="zh-CN" b="1" dirty="0"/>
              <a:t>Result </a:t>
            </a:r>
            <a:br>
              <a:rPr lang="en-US" altLang="zh-CN" dirty="0"/>
            </a:br>
            <a:r>
              <a:rPr lang="en-US" altLang="zh-CN" dirty="0"/>
              <a:t>metrics used for evaluation</a:t>
            </a:r>
            <a:br>
              <a:rPr lang="zh-CN" altLang="zh-CN" dirty="0"/>
            </a:br>
            <a:br>
              <a:rPr lang="zh-CN" altLang="zh-CN" dirty="0"/>
            </a:br>
            <a:endParaRPr lang="zh-CN" altLang="en-US" dirty="0"/>
          </a:p>
        </p:txBody>
      </p:sp>
      <p:sp>
        <p:nvSpPr>
          <p:cNvPr id="6" name="Content Placeholder 5">
            <a:extLst>
              <a:ext uri="{FF2B5EF4-FFF2-40B4-BE49-F238E27FC236}">
                <a16:creationId xmlns:a16="http://schemas.microsoft.com/office/drawing/2014/main" id="{253F5AE3-840D-44E3-BA4E-D7243B56EC14}"/>
              </a:ext>
            </a:extLst>
          </p:cNvPr>
          <p:cNvSpPr>
            <a:spLocks noGrp="1"/>
          </p:cNvSpPr>
          <p:nvPr>
            <p:ph idx="1"/>
          </p:nvPr>
        </p:nvSpPr>
        <p:spPr/>
        <p:txBody>
          <a:bodyPr/>
          <a:lstStyle/>
          <a:p>
            <a:r>
              <a:rPr lang="en-US" altLang="zh-CN" dirty="0"/>
              <a:t>This includes the Dice Similarity Coefficient(DSC), F2, APR score </a:t>
            </a:r>
          </a:p>
          <a:p>
            <a:endParaRPr lang="zh-CN" altLang="en-US" dirty="0"/>
          </a:p>
        </p:txBody>
      </p:sp>
      <p:pic>
        <p:nvPicPr>
          <p:cNvPr id="7" name="Picture 6">
            <a:extLst>
              <a:ext uri="{FF2B5EF4-FFF2-40B4-BE49-F238E27FC236}">
                <a16:creationId xmlns:a16="http://schemas.microsoft.com/office/drawing/2014/main" id="{703EFFFA-919C-460A-B7A5-DB5CD5DEDFA7}"/>
              </a:ext>
            </a:extLst>
          </p:cNvPr>
          <p:cNvPicPr>
            <a:picLocks noChangeAspect="1"/>
          </p:cNvPicPr>
          <p:nvPr/>
        </p:nvPicPr>
        <p:blipFill>
          <a:blip r:embed="rId3"/>
          <a:stretch>
            <a:fillRect/>
          </a:stretch>
        </p:blipFill>
        <p:spPr>
          <a:xfrm>
            <a:off x="838200" y="2856705"/>
            <a:ext cx="4733925" cy="1009652"/>
          </a:xfrm>
          <a:prstGeom prst="rect">
            <a:avLst/>
          </a:prstGeom>
        </p:spPr>
      </p:pic>
      <p:pic>
        <p:nvPicPr>
          <p:cNvPr id="8" name="Picture 7">
            <a:extLst>
              <a:ext uri="{FF2B5EF4-FFF2-40B4-BE49-F238E27FC236}">
                <a16:creationId xmlns:a16="http://schemas.microsoft.com/office/drawing/2014/main" id="{7BB8C4DB-9238-46FA-86CE-9718EFFAD6ED}"/>
              </a:ext>
            </a:extLst>
          </p:cNvPr>
          <p:cNvPicPr/>
          <p:nvPr/>
        </p:nvPicPr>
        <p:blipFill>
          <a:blip r:embed="rId4"/>
          <a:stretch>
            <a:fillRect/>
          </a:stretch>
        </p:blipFill>
        <p:spPr>
          <a:xfrm>
            <a:off x="838200" y="4343797"/>
            <a:ext cx="4733924" cy="1031080"/>
          </a:xfrm>
          <a:prstGeom prst="rect">
            <a:avLst/>
          </a:prstGeom>
        </p:spPr>
      </p:pic>
      <p:pic>
        <p:nvPicPr>
          <p:cNvPr id="9" name="Picture 8">
            <a:extLst>
              <a:ext uri="{FF2B5EF4-FFF2-40B4-BE49-F238E27FC236}">
                <a16:creationId xmlns:a16="http://schemas.microsoft.com/office/drawing/2014/main" id="{12C63C05-9153-4C18-96C9-E0127E490658}"/>
              </a:ext>
            </a:extLst>
          </p:cNvPr>
          <p:cNvPicPr/>
          <p:nvPr/>
        </p:nvPicPr>
        <p:blipFill>
          <a:blip r:embed="rId5"/>
          <a:stretch>
            <a:fillRect/>
          </a:stretch>
        </p:blipFill>
        <p:spPr>
          <a:xfrm>
            <a:off x="6096000" y="2856705"/>
            <a:ext cx="5029200" cy="2874624"/>
          </a:xfrm>
          <a:prstGeom prst="rect">
            <a:avLst/>
          </a:prstGeom>
        </p:spPr>
      </p:pic>
    </p:spTree>
    <p:extLst>
      <p:ext uri="{BB962C8B-B14F-4D97-AF65-F5344CB8AC3E}">
        <p14:creationId xmlns:p14="http://schemas.microsoft.com/office/powerpoint/2010/main" val="69601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2FD6-A9DB-48FA-A454-5E02CC13A25F}"/>
              </a:ext>
            </a:extLst>
          </p:cNvPr>
          <p:cNvSpPr>
            <a:spLocks noGrp="1"/>
          </p:cNvSpPr>
          <p:nvPr>
            <p:ph type="title"/>
          </p:nvPr>
        </p:nvSpPr>
        <p:spPr/>
        <p:txBody>
          <a:bodyPr/>
          <a:lstStyle/>
          <a:p>
            <a:r>
              <a:rPr lang="en-US" altLang="zh-CN" b="1" dirty="0"/>
              <a:t>Result</a:t>
            </a:r>
            <a:endParaRPr lang="zh-CN" altLang="en-US" b="1" dirty="0"/>
          </a:p>
        </p:txBody>
      </p:sp>
      <p:pic>
        <p:nvPicPr>
          <p:cNvPr id="4" name="Content Placeholder 3">
            <a:extLst>
              <a:ext uri="{FF2B5EF4-FFF2-40B4-BE49-F238E27FC236}">
                <a16:creationId xmlns:a16="http://schemas.microsoft.com/office/drawing/2014/main" id="{A2FA9BD3-7CDE-48F4-8466-081ACEF5E52B}"/>
              </a:ext>
            </a:extLst>
          </p:cNvPr>
          <p:cNvPicPr>
            <a:picLocks noGrp="1"/>
          </p:cNvPicPr>
          <p:nvPr>
            <p:ph sz="half" idx="1"/>
          </p:nvPr>
        </p:nvPicPr>
        <p:blipFill>
          <a:blip r:embed="rId2"/>
          <a:stretch>
            <a:fillRect/>
          </a:stretch>
        </p:blipFill>
        <p:spPr>
          <a:xfrm>
            <a:off x="1047750" y="1825626"/>
            <a:ext cx="6887936" cy="3428206"/>
          </a:xfrm>
          <a:prstGeom prst="rect">
            <a:avLst/>
          </a:prstGeom>
        </p:spPr>
      </p:pic>
      <p:sp>
        <p:nvSpPr>
          <p:cNvPr id="5" name="Content Placeholder 4">
            <a:extLst>
              <a:ext uri="{FF2B5EF4-FFF2-40B4-BE49-F238E27FC236}">
                <a16:creationId xmlns:a16="http://schemas.microsoft.com/office/drawing/2014/main" id="{7DDA4130-1DBD-4540-A8FD-EFD838BD25A5}"/>
              </a:ext>
            </a:extLst>
          </p:cNvPr>
          <p:cNvSpPr>
            <a:spLocks noGrp="1"/>
          </p:cNvSpPr>
          <p:nvPr>
            <p:ph sz="half" idx="2"/>
          </p:nvPr>
        </p:nvSpPr>
        <p:spPr>
          <a:xfrm>
            <a:off x="7935686" y="1825625"/>
            <a:ext cx="3418114" cy="4351338"/>
          </a:xfrm>
        </p:spPr>
        <p:txBody>
          <a:bodyPr/>
          <a:lstStyle/>
          <a:p>
            <a:r>
              <a:rPr lang="en-US" altLang="zh-CN" dirty="0"/>
              <a:t>according to all combined test measures (i.e. DSC, F2, and APR score), the best results were obtained from the FCNs trained with β =1.5</a:t>
            </a:r>
            <a:endParaRPr lang="zh-CN" altLang="zh-CN" dirty="0"/>
          </a:p>
          <a:p>
            <a:endParaRPr lang="zh-CN" altLang="en-US" dirty="0"/>
          </a:p>
        </p:txBody>
      </p:sp>
    </p:spTree>
    <p:extLst>
      <p:ext uri="{BB962C8B-B14F-4D97-AF65-F5344CB8AC3E}">
        <p14:creationId xmlns:p14="http://schemas.microsoft.com/office/powerpoint/2010/main" val="300900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D9324A-D3B8-4D95-A53A-131A2125A4AF}"/>
              </a:ext>
            </a:extLst>
          </p:cNvPr>
          <p:cNvSpPr>
            <a:spLocks noGrp="1"/>
          </p:cNvSpPr>
          <p:nvPr>
            <p:ph type="title"/>
          </p:nvPr>
        </p:nvSpPr>
        <p:spPr/>
        <p:txBody>
          <a:bodyPr/>
          <a:lstStyle/>
          <a:p>
            <a:r>
              <a:rPr lang="en-US" altLang="zh-CN" dirty="0"/>
              <a:t>High density of lesions</a:t>
            </a:r>
            <a:endParaRPr lang="zh-CN" altLang="en-US" dirty="0"/>
          </a:p>
        </p:txBody>
      </p:sp>
      <p:pic>
        <p:nvPicPr>
          <p:cNvPr id="7" name="Content Placeholder 6">
            <a:extLst>
              <a:ext uri="{FF2B5EF4-FFF2-40B4-BE49-F238E27FC236}">
                <a16:creationId xmlns:a16="http://schemas.microsoft.com/office/drawing/2014/main" id="{D39AE6D1-88F3-4DAD-86AA-2D80E07328C3}"/>
              </a:ext>
            </a:extLst>
          </p:cNvPr>
          <p:cNvPicPr>
            <a:picLocks noGrp="1"/>
          </p:cNvPicPr>
          <p:nvPr>
            <p:ph idx="1"/>
          </p:nvPr>
        </p:nvPicPr>
        <p:blipFill>
          <a:blip r:embed="rId3"/>
          <a:stretch>
            <a:fillRect/>
          </a:stretch>
        </p:blipFill>
        <p:spPr>
          <a:xfrm>
            <a:off x="1066800" y="2103438"/>
            <a:ext cx="10058400" cy="3932237"/>
          </a:xfrm>
          <a:prstGeom prst="rect">
            <a:avLst/>
          </a:prstGeom>
        </p:spPr>
      </p:pic>
    </p:spTree>
    <p:extLst>
      <p:ext uri="{BB962C8B-B14F-4D97-AF65-F5344CB8AC3E}">
        <p14:creationId xmlns:p14="http://schemas.microsoft.com/office/powerpoint/2010/main" val="315748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419C-0DEE-4FB0-8E51-764469385142}"/>
              </a:ext>
            </a:extLst>
          </p:cNvPr>
          <p:cNvSpPr>
            <a:spLocks noGrp="1"/>
          </p:cNvSpPr>
          <p:nvPr>
            <p:ph type="title"/>
          </p:nvPr>
        </p:nvSpPr>
        <p:spPr/>
        <p:txBody>
          <a:bodyPr/>
          <a:lstStyle/>
          <a:p>
            <a:r>
              <a:rPr lang="en-US" altLang="zh-CN" dirty="0"/>
              <a:t>Medium density of lesions</a:t>
            </a:r>
            <a:endParaRPr lang="zh-CN" altLang="en-US" dirty="0"/>
          </a:p>
        </p:txBody>
      </p:sp>
      <p:pic>
        <p:nvPicPr>
          <p:cNvPr id="4" name="Content Placeholder 3">
            <a:extLst>
              <a:ext uri="{FF2B5EF4-FFF2-40B4-BE49-F238E27FC236}">
                <a16:creationId xmlns:a16="http://schemas.microsoft.com/office/drawing/2014/main" id="{CF24CD27-0CE9-428C-9E18-F6931DEDBEED}"/>
              </a:ext>
            </a:extLst>
          </p:cNvPr>
          <p:cNvPicPr>
            <a:picLocks noGrp="1"/>
          </p:cNvPicPr>
          <p:nvPr>
            <p:ph idx="1"/>
          </p:nvPr>
        </p:nvPicPr>
        <p:blipFill>
          <a:blip r:embed="rId2"/>
          <a:stretch>
            <a:fillRect/>
          </a:stretch>
        </p:blipFill>
        <p:spPr>
          <a:xfrm>
            <a:off x="1066799" y="2103438"/>
            <a:ext cx="9543691" cy="3932237"/>
          </a:xfrm>
          <a:prstGeom prst="rect">
            <a:avLst/>
          </a:prstGeom>
        </p:spPr>
      </p:pic>
    </p:spTree>
    <p:extLst>
      <p:ext uri="{BB962C8B-B14F-4D97-AF65-F5344CB8AC3E}">
        <p14:creationId xmlns:p14="http://schemas.microsoft.com/office/powerpoint/2010/main" val="286446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7F8E-C0DF-4144-9633-3A500EE56D34}"/>
              </a:ext>
            </a:extLst>
          </p:cNvPr>
          <p:cNvSpPr>
            <a:spLocks noGrp="1"/>
          </p:cNvSpPr>
          <p:nvPr>
            <p:ph type="title"/>
          </p:nvPr>
        </p:nvSpPr>
        <p:spPr/>
        <p:txBody>
          <a:bodyPr/>
          <a:lstStyle/>
          <a:p>
            <a:r>
              <a:rPr lang="en-US" altLang="zh-CN" dirty="0"/>
              <a:t>Low density of lesions</a:t>
            </a:r>
            <a:endParaRPr lang="zh-CN" altLang="en-US" dirty="0"/>
          </a:p>
        </p:txBody>
      </p:sp>
      <p:pic>
        <p:nvPicPr>
          <p:cNvPr id="5" name="Content Placeholder 4">
            <a:extLst>
              <a:ext uri="{FF2B5EF4-FFF2-40B4-BE49-F238E27FC236}">
                <a16:creationId xmlns:a16="http://schemas.microsoft.com/office/drawing/2014/main" id="{EBF97978-5900-4F8C-A00C-5C52F304D036}"/>
              </a:ext>
            </a:extLst>
          </p:cNvPr>
          <p:cNvPicPr>
            <a:picLocks noGrp="1"/>
          </p:cNvPicPr>
          <p:nvPr>
            <p:ph idx="1"/>
          </p:nvPr>
        </p:nvPicPr>
        <p:blipFill>
          <a:blip r:embed="rId2"/>
          <a:stretch>
            <a:fillRect/>
          </a:stretch>
        </p:blipFill>
        <p:spPr>
          <a:xfrm>
            <a:off x="1066799" y="2103438"/>
            <a:ext cx="10058399" cy="3932237"/>
          </a:xfrm>
          <a:prstGeom prst="rect">
            <a:avLst/>
          </a:prstGeom>
        </p:spPr>
      </p:pic>
    </p:spTree>
    <p:extLst>
      <p:ext uri="{BB962C8B-B14F-4D97-AF65-F5344CB8AC3E}">
        <p14:creationId xmlns:p14="http://schemas.microsoft.com/office/powerpoint/2010/main" val="145018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50DDD-F73D-4DB8-A1FB-23D5E9555613}"/>
              </a:ext>
            </a:extLst>
          </p:cNvPr>
          <p:cNvSpPr>
            <a:spLocks noGrp="1"/>
          </p:cNvSpPr>
          <p:nvPr>
            <p:ph type="ctrTitle"/>
          </p:nvPr>
        </p:nvSpPr>
        <p:spPr/>
        <p:txBody>
          <a:bodyPr/>
          <a:lstStyle/>
          <a:p>
            <a:r>
              <a:rPr lang="en-US" altLang="zh-CN" b="1" dirty="0"/>
              <a:t>Thank You</a:t>
            </a:r>
            <a:endParaRPr lang="zh-CN" altLang="en-US" b="1" dirty="0"/>
          </a:p>
        </p:txBody>
      </p:sp>
      <p:sp>
        <p:nvSpPr>
          <p:cNvPr id="5" name="Subtitle 4">
            <a:extLst>
              <a:ext uri="{FF2B5EF4-FFF2-40B4-BE49-F238E27FC236}">
                <a16:creationId xmlns:a16="http://schemas.microsoft.com/office/drawing/2014/main" id="{1E870F8E-3C81-4243-A3AE-605002F6867E}"/>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69556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102F1D-4F50-42A9-B414-ABADE6A48CA5}"/>
              </a:ext>
            </a:extLst>
          </p:cNvPr>
          <p:cNvSpPr>
            <a:spLocks noGrp="1"/>
          </p:cNvSpPr>
          <p:nvPr>
            <p:ph type="title"/>
          </p:nvPr>
        </p:nvSpPr>
        <p:spPr>
          <a:xfrm>
            <a:off x="1353405" y="624110"/>
            <a:ext cx="8911687" cy="1280890"/>
          </a:xfrm>
        </p:spPr>
        <p:txBody>
          <a:bodyPr>
            <a:normAutofit fontScale="90000"/>
          </a:bodyPr>
          <a:lstStyle/>
          <a:p>
            <a:r>
              <a:rPr lang="en-US" altLang="zh-CN" b="1" dirty="0"/>
              <a:t>contribute</a:t>
            </a:r>
            <a:br>
              <a:rPr lang="zh-CN" altLang="zh-CN" dirty="0"/>
            </a:br>
            <a:endParaRPr lang="zh-CN" altLang="en-US" dirty="0"/>
          </a:p>
        </p:txBody>
      </p:sp>
      <p:sp>
        <p:nvSpPr>
          <p:cNvPr id="5" name="Content Placeholder 4">
            <a:extLst>
              <a:ext uri="{FF2B5EF4-FFF2-40B4-BE49-F238E27FC236}">
                <a16:creationId xmlns:a16="http://schemas.microsoft.com/office/drawing/2014/main" id="{07FEFA78-4FA3-41E2-9D2A-4A96D562708D}"/>
              </a:ext>
            </a:extLst>
          </p:cNvPr>
          <p:cNvSpPr>
            <a:spLocks noGrp="1"/>
          </p:cNvSpPr>
          <p:nvPr>
            <p:ph idx="1"/>
          </p:nvPr>
        </p:nvSpPr>
        <p:spPr>
          <a:xfrm>
            <a:off x="985157" y="1690688"/>
            <a:ext cx="10515600" cy="4854349"/>
          </a:xfrm>
        </p:spPr>
        <p:txBody>
          <a:bodyPr/>
          <a:lstStyle/>
          <a:p>
            <a:r>
              <a:rPr lang="en-US" altLang="zh-CN" sz="2000" dirty="0"/>
              <a:t>fully trained convolutional deep neural networks using an asymmetric similarity loss function to mitigate the issue of data imbalance and achieve much better tradeoff between precision and recall. To this end, we developed a 3D fully convolutional densely connected network(FC-</a:t>
            </a:r>
            <a:r>
              <a:rPr lang="en-US" altLang="zh-CN" sz="2000" dirty="0" err="1"/>
              <a:t>DenseNet</a:t>
            </a:r>
            <a:r>
              <a:rPr lang="en-US" altLang="zh-CN" sz="2000" dirty="0"/>
              <a:t>) with large overlapping image patches as input and an asymmetric similarity loss layer based on Tversky index (using Fβ scores).</a:t>
            </a:r>
            <a:endParaRPr lang="zh-CN" altLang="zh-CN" sz="2000" dirty="0"/>
          </a:p>
          <a:p>
            <a:endParaRPr lang="zh-CN" altLang="en-US" dirty="0"/>
          </a:p>
        </p:txBody>
      </p:sp>
    </p:spTree>
    <p:extLst>
      <p:ext uri="{BB962C8B-B14F-4D97-AF65-F5344CB8AC3E}">
        <p14:creationId xmlns:p14="http://schemas.microsoft.com/office/powerpoint/2010/main" val="113976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CCDF-0AAA-4B6C-9B52-2AA79CDAE197}"/>
              </a:ext>
            </a:extLst>
          </p:cNvPr>
          <p:cNvSpPr>
            <a:spLocks noGrp="1"/>
          </p:cNvSpPr>
          <p:nvPr>
            <p:ph type="title"/>
          </p:nvPr>
        </p:nvSpPr>
        <p:spPr/>
        <p:txBody>
          <a:bodyPr>
            <a:normAutofit fontScale="90000"/>
          </a:bodyPr>
          <a:lstStyle/>
          <a:p>
            <a:r>
              <a:rPr lang="en-US" altLang="zh-CN" b="1" dirty="0"/>
              <a:t>Problem</a:t>
            </a:r>
            <a:br>
              <a:rPr lang="zh-CN" altLang="zh-CN" dirty="0"/>
            </a:br>
            <a:endParaRPr lang="zh-CN" altLang="en-US" dirty="0"/>
          </a:p>
        </p:txBody>
      </p:sp>
      <p:sp>
        <p:nvSpPr>
          <p:cNvPr id="3" name="Content Placeholder 2">
            <a:extLst>
              <a:ext uri="{FF2B5EF4-FFF2-40B4-BE49-F238E27FC236}">
                <a16:creationId xmlns:a16="http://schemas.microsoft.com/office/drawing/2014/main" id="{39650C9D-92B0-401F-A711-952C7C3E2CDF}"/>
              </a:ext>
            </a:extLst>
          </p:cNvPr>
          <p:cNvSpPr>
            <a:spLocks noGrp="1"/>
          </p:cNvSpPr>
          <p:nvPr>
            <p:ph idx="1"/>
          </p:nvPr>
        </p:nvSpPr>
        <p:spPr/>
        <p:txBody>
          <a:bodyPr>
            <a:normAutofit/>
          </a:bodyPr>
          <a:lstStyle/>
          <a:p>
            <a:r>
              <a:rPr lang="en-US" altLang="zh-CN" sz="2000" dirty="0"/>
              <a:t>One of the major challenges in training such image segmentation networks raises when the </a:t>
            </a:r>
            <a:r>
              <a:rPr lang="en-US" altLang="zh-CN" sz="2000" b="1" dirty="0"/>
              <a:t>data are unbalanced</a:t>
            </a:r>
            <a:r>
              <a:rPr lang="en-US" altLang="zh-CN" sz="2000" dirty="0"/>
              <a:t>, which is common in many medical imaging applications, such as lesion segmentation, where lesion class voxels are often much lower in numbers than non-lesion voxels. </a:t>
            </a:r>
          </a:p>
          <a:p>
            <a:r>
              <a:rPr lang="en-US" altLang="zh-CN" sz="2000" dirty="0"/>
              <a:t>A trained network with unbalanced data </a:t>
            </a:r>
            <a:r>
              <a:rPr lang="en-US" altLang="zh-CN" sz="2000" b="1" dirty="0"/>
              <a:t>may make predictions with high precision and low recall</a:t>
            </a:r>
            <a:r>
              <a:rPr lang="en-US" altLang="zh-CN" sz="2000" dirty="0"/>
              <a:t>, being severely biased toward the non-lesion class which is particularly undesired in most medical applications where</a:t>
            </a:r>
            <a:r>
              <a:rPr lang="en-US" altLang="zh-CN" sz="2000" b="1" dirty="0"/>
              <a:t> false negatives are actually more important than false positives</a:t>
            </a:r>
            <a:r>
              <a:rPr lang="en-US" altLang="zh-CN" sz="2000" dirty="0"/>
              <a:t>.</a:t>
            </a:r>
            <a:endParaRPr lang="zh-CN" altLang="zh-CN" sz="2000" dirty="0"/>
          </a:p>
          <a:p>
            <a:endParaRPr lang="zh-CN" altLang="en-US" dirty="0"/>
          </a:p>
        </p:txBody>
      </p:sp>
    </p:spTree>
    <p:extLst>
      <p:ext uri="{BB962C8B-B14F-4D97-AF65-F5344CB8AC3E}">
        <p14:creationId xmlns:p14="http://schemas.microsoft.com/office/powerpoint/2010/main" val="236842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F4B0-F728-4EBA-847E-F8AD7C9A96FC}"/>
              </a:ext>
            </a:extLst>
          </p:cNvPr>
          <p:cNvSpPr>
            <a:spLocks noGrp="1"/>
          </p:cNvSpPr>
          <p:nvPr>
            <p:ph type="title"/>
          </p:nvPr>
        </p:nvSpPr>
        <p:spPr/>
        <p:txBody>
          <a:bodyPr/>
          <a:lstStyle/>
          <a:p>
            <a:r>
              <a:rPr lang="en-US" altLang="zh-CN" b="1" dirty="0"/>
              <a:t>solution</a:t>
            </a:r>
            <a:endParaRPr lang="zh-CN" altLang="en-US" b="1" dirty="0"/>
          </a:p>
        </p:txBody>
      </p:sp>
      <p:sp>
        <p:nvSpPr>
          <p:cNvPr id="3" name="Content Placeholder 2">
            <a:extLst>
              <a:ext uri="{FF2B5EF4-FFF2-40B4-BE49-F238E27FC236}">
                <a16:creationId xmlns:a16="http://schemas.microsoft.com/office/drawing/2014/main" id="{9A48A041-90B8-425B-8E7F-59DEDE43352C}"/>
              </a:ext>
            </a:extLst>
          </p:cNvPr>
          <p:cNvSpPr>
            <a:spLocks noGrp="1"/>
          </p:cNvSpPr>
          <p:nvPr>
            <p:ph idx="1"/>
          </p:nvPr>
        </p:nvSpPr>
        <p:spPr/>
        <p:txBody>
          <a:bodyPr/>
          <a:lstStyle/>
          <a:p>
            <a:pPr marL="0" indent="0">
              <a:buNone/>
            </a:pPr>
            <a:r>
              <a:rPr lang="en-US" altLang="zh-CN" dirty="0"/>
              <a:t>1</a:t>
            </a:r>
            <a:r>
              <a:rPr lang="en-US" altLang="zh-CN" sz="2000" dirty="0"/>
              <a:t>.Use asymmetric similarity loss function based on Tversky index (using Fβ scores) to mitigate the issue of data imbalance and achieve much better tradeoff between precision and recall.</a:t>
            </a:r>
            <a:endParaRPr lang="zh-CN" altLang="zh-CN" sz="2000" dirty="0"/>
          </a:p>
          <a:p>
            <a:pPr marL="0" indent="0">
              <a:buNone/>
            </a:pPr>
            <a:r>
              <a:rPr lang="en-US" altLang="zh-CN" sz="2000" dirty="0"/>
              <a:t> </a:t>
            </a:r>
            <a:endParaRPr lang="zh-CN" altLang="zh-CN" sz="2000" dirty="0"/>
          </a:p>
          <a:p>
            <a:pPr marL="0" indent="0">
              <a:buNone/>
            </a:pPr>
            <a:r>
              <a:rPr lang="en-US" altLang="zh-CN" sz="2000" dirty="0"/>
              <a:t>2.proposed using large patches (as opposed to the whole image as input) that lead to relatively higher ratio of lesion versus non-lesion samples.</a:t>
            </a:r>
            <a:endParaRPr lang="zh-CN" altLang="zh-CN" sz="2000" dirty="0"/>
          </a:p>
          <a:p>
            <a:endParaRPr lang="zh-CN" altLang="en-US" dirty="0"/>
          </a:p>
        </p:txBody>
      </p:sp>
    </p:spTree>
    <p:extLst>
      <p:ext uri="{BB962C8B-B14F-4D97-AF65-F5344CB8AC3E}">
        <p14:creationId xmlns:p14="http://schemas.microsoft.com/office/powerpoint/2010/main" val="21760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D114-E0B8-40EA-BA04-76C399E480E8}"/>
              </a:ext>
            </a:extLst>
          </p:cNvPr>
          <p:cNvSpPr>
            <a:spLocks noGrp="1"/>
          </p:cNvSpPr>
          <p:nvPr>
            <p:ph type="title"/>
          </p:nvPr>
        </p:nvSpPr>
        <p:spPr/>
        <p:txBody>
          <a:bodyPr/>
          <a:lstStyle/>
          <a:p>
            <a:r>
              <a:rPr lang="en-US" altLang="zh-CN" b="1" dirty="0"/>
              <a:t>Model</a:t>
            </a:r>
            <a:endParaRPr lang="zh-CN" altLang="en-US" b="1" dirty="0"/>
          </a:p>
        </p:txBody>
      </p:sp>
      <p:sp>
        <p:nvSpPr>
          <p:cNvPr id="3" name="Content Placeholder 2">
            <a:extLst>
              <a:ext uri="{FF2B5EF4-FFF2-40B4-BE49-F238E27FC236}">
                <a16:creationId xmlns:a16="http://schemas.microsoft.com/office/drawing/2014/main" id="{90AF0A57-941E-426C-8E68-5277095179C8}"/>
              </a:ext>
            </a:extLst>
          </p:cNvPr>
          <p:cNvSpPr>
            <a:spLocks noGrp="1"/>
          </p:cNvSpPr>
          <p:nvPr>
            <p:ph idx="1"/>
          </p:nvPr>
        </p:nvSpPr>
        <p:spPr>
          <a:xfrm>
            <a:off x="838200" y="2014194"/>
            <a:ext cx="10515600" cy="4351338"/>
          </a:xfrm>
        </p:spPr>
        <p:txBody>
          <a:bodyPr/>
          <a:lstStyle/>
          <a:p>
            <a:pPr marL="0" indent="0">
              <a:buNone/>
            </a:pPr>
            <a:r>
              <a:rPr lang="en-US" altLang="zh-CN" sz="2000" dirty="0"/>
              <a:t>Part one lesion segmentation method (Information </a:t>
            </a:r>
            <a:r>
              <a:rPr lang="en-US" altLang="zh-CN" sz="2000" dirty="0" err="1"/>
              <a:t>retrival</a:t>
            </a:r>
            <a:r>
              <a:rPr lang="en-US" altLang="zh-CN" sz="2000" dirty="0"/>
              <a:t>)</a:t>
            </a:r>
          </a:p>
          <a:p>
            <a:pPr marL="0" indent="0">
              <a:buNone/>
            </a:pPr>
            <a:r>
              <a:rPr lang="en-US" altLang="zh-CN" sz="2000" dirty="0"/>
              <a:t>Part two asymmetric similarity loss function</a:t>
            </a:r>
            <a:endParaRPr lang="zh-CN" altLang="en-US" sz="2000" dirty="0"/>
          </a:p>
          <a:p>
            <a:endParaRPr lang="zh-CN" altLang="zh-CN" dirty="0"/>
          </a:p>
        </p:txBody>
      </p:sp>
    </p:spTree>
    <p:extLst>
      <p:ext uri="{BB962C8B-B14F-4D97-AF65-F5344CB8AC3E}">
        <p14:creationId xmlns:p14="http://schemas.microsoft.com/office/powerpoint/2010/main" val="308438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0C79-AD44-457A-82F5-3EE95BD434BD}"/>
              </a:ext>
            </a:extLst>
          </p:cNvPr>
          <p:cNvSpPr>
            <a:spLocks noGrp="1"/>
          </p:cNvSpPr>
          <p:nvPr>
            <p:ph type="title"/>
          </p:nvPr>
        </p:nvSpPr>
        <p:spPr/>
        <p:txBody>
          <a:bodyPr>
            <a:normAutofit fontScale="90000"/>
          </a:bodyPr>
          <a:lstStyle/>
          <a:p>
            <a:r>
              <a:rPr lang="en-US" altLang="zh-CN" b="1" dirty="0"/>
              <a:t>Part one: lesion segmentation method</a:t>
            </a:r>
            <a:endParaRPr lang="zh-CN" altLang="en-US" b="1" dirty="0"/>
          </a:p>
        </p:txBody>
      </p:sp>
      <p:sp>
        <p:nvSpPr>
          <p:cNvPr id="3" name="Content Placeholder 2">
            <a:extLst>
              <a:ext uri="{FF2B5EF4-FFF2-40B4-BE49-F238E27FC236}">
                <a16:creationId xmlns:a16="http://schemas.microsoft.com/office/drawing/2014/main" id="{7E8BD545-4DAA-42B3-949F-4892AEBFA250}"/>
              </a:ext>
            </a:extLst>
          </p:cNvPr>
          <p:cNvSpPr>
            <a:spLocks noGrp="1"/>
          </p:cNvSpPr>
          <p:nvPr>
            <p:ph idx="1"/>
          </p:nvPr>
        </p:nvSpPr>
        <p:spPr>
          <a:xfrm>
            <a:off x="985520" y="2387600"/>
            <a:ext cx="10058400" cy="3931920"/>
          </a:xfrm>
        </p:spPr>
        <p:txBody>
          <a:bodyPr/>
          <a:lstStyle/>
          <a:p>
            <a:pPr marL="0" indent="0">
              <a:buNone/>
            </a:pPr>
            <a:r>
              <a:rPr lang="en-US" altLang="zh-CN" dirty="0"/>
              <a:t>trained two fully convolutional neural networks with two different network architectures:</a:t>
            </a:r>
            <a:endParaRPr lang="zh-CN" altLang="zh-CN" dirty="0"/>
          </a:p>
          <a:p>
            <a:pPr marL="0" lvl="0" indent="0">
              <a:buNone/>
            </a:pPr>
            <a:r>
              <a:rPr lang="en-US" altLang="zh-CN" dirty="0"/>
              <a:t>1.a 3D fully convolutional network based on the U-net architecture</a:t>
            </a:r>
          </a:p>
          <a:p>
            <a:pPr marL="0" lvl="0" indent="0">
              <a:buNone/>
            </a:pPr>
            <a:endParaRPr lang="zh-CN" altLang="zh-CN" dirty="0"/>
          </a:p>
          <a:p>
            <a:pPr marL="0" indent="0">
              <a:buNone/>
            </a:pPr>
            <a:r>
              <a:rPr lang="en-US" altLang="zh-CN" dirty="0"/>
              <a:t>2.a 3D densely connected network based on the Dense-Net architecture</a:t>
            </a:r>
            <a:endParaRPr lang="zh-CN" altLang="en-US" dirty="0"/>
          </a:p>
        </p:txBody>
      </p:sp>
    </p:spTree>
    <p:extLst>
      <p:ext uri="{BB962C8B-B14F-4D97-AF65-F5344CB8AC3E}">
        <p14:creationId xmlns:p14="http://schemas.microsoft.com/office/powerpoint/2010/main" val="204994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629F-406D-46C2-A55F-02CD59F824F8}"/>
              </a:ext>
            </a:extLst>
          </p:cNvPr>
          <p:cNvSpPr>
            <a:spLocks noGrp="1"/>
          </p:cNvSpPr>
          <p:nvPr>
            <p:ph type="title"/>
          </p:nvPr>
        </p:nvSpPr>
        <p:spPr/>
        <p:txBody>
          <a:bodyPr>
            <a:normAutofit fontScale="90000"/>
          </a:bodyPr>
          <a:lstStyle/>
          <a:p>
            <a:r>
              <a:rPr lang="en-US" altLang="zh-CN" dirty="0"/>
              <a:t>3D U-NET Network Architecture</a:t>
            </a:r>
            <a:br>
              <a:rPr lang="zh-CN" altLang="zh-CN" dirty="0"/>
            </a:br>
            <a:endParaRPr lang="zh-CN" altLang="en-US" dirty="0"/>
          </a:p>
        </p:txBody>
      </p:sp>
      <p:pic>
        <p:nvPicPr>
          <p:cNvPr id="4" name="Content Placeholder 3">
            <a:extLst>
              <a:ext uri="{FF2B5EF4-FFF2-40B4-BE49-F238E27FC236}">
                <a16:creationId xmlns:a16="http://schemas.microsoft.com/office/drawing/2014/main" id="{3FDF71E0-AD52-4D6C-82B8-015C100CDAE5}"/>
              </a:ext>
            </a:extLst>
          </p:cNvPr>
          <p:cNvPicPr>
            <a:picLocks noGrp="1"/>
          </p:cNvPicPr>
          <p:nvPr>
            <p:ph sz="half" idx="1"/>
          </p:nvPr>
        </p:nvPicPr>
        <p:blipFill>
          <a:blip r:embed="rId2"/>
          <a:stretch>
            <a:fillRect/>
          </a:stretch>
        </p:blipFill>
        <p:spPr>
          <a:xfrm>
            <a:off x="1066800" y="2014194"/>
            <a:ext cx="6640286" cy="3837966"/>
          </a:xfrm>
          <a:prstGeom prst="rect">
            <a:avLst/>
          </a:prstGeom>
        </p:spPr>
      </p:pic>
      <p:sp>
        <p:nvSpPr>
          <p:cNvPr id="8" name="Content Placeholder 7">
            <a:extLst>
              <a:ext uri="{FF2B5EF4-FFF2-40B4-BE49-F238E27FC236}">
                <a16:creationId xmlns:a16="http://schemas.microsoft.com/office/drawing/2014/main" id="{35E1F405-0FAE-4F82-A3C3-90668637CA7B}"/>
              </a:ext>
            </a:extLst>
          </p:cNvPr>
          <p:cNvSpPr>
            <a:spLocks noGrp="1"/>
          </p:cNvSpPr>
          <p:nvPr>
            <p:ph sz="half" idx="2"/>
          </p:nvPr>
        </p:nvSpPr>
        <p:spPr>
          <a:xfrm>
            <a:off x="7984671" y="2058657"/>
            <a:ext cx="3140529" cy="3749040"/>
          </a:xfrm>
        </p:spPr>
        <p:txBody>
          <a:bodyPr/>
          <a:lstStyle/>
          <a:p>
            <a:r>
              <a:rPr lang="en-US" altLang="zh-CN" dirty="0"/>
              <a:t>Input: full size image/ overlapping patches </a:t>
            </a:r>
          </a:p>
          <a:p>
            <a:r>
              <a:rPr lang="en-US" altLang="zh-CN" dirty="0"/>
              <a:t>Output: Lesion voxels are labeled as 1 and non-lesion voxels are labeled as zero. </a:t>
            </a:r>
          </a:p>
          <a:p>
            <a:endParaRPr lang="zh-CN" altLang="zh-CN" dirty="0"/>
          </a:p>
          <a:p>
            <a:endParaRPr lang="zh-CN" altLang="en-US" dirty="0"/>
          </a:p>
        </p:txBody>
      </p:sp>
    </p:spTree>
    <p:extLst>
      <p:ext uri="{BB962C8B-B14F-4D97-AF65-F5344CB8AC3E}">
        <p14:creationId xmlns:p14="http://schemas.microsoft.com/office/powerpoint/2010/main" val="48410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1B7A-F331-4CBA-9018-C4148912857E}"/>
              </a:ext>
            </a:extLst>
          </p:cNvPr>
          <p:cNvSpPr>
            <a:spLocks noGrp="1"/>
          </p:cNvSpPr>
          <p:nvPr>
            <p:ph type="title"/>
          </p:nvPr>
        </p:nvSpPr>
        <p:spPr/>
        <p:txBody>
          <a:bodyPr>
            <a:normAutofit fontScale="90000"/>
          </a:bodyPr>
          <a:lstStyle/>
          <a:p>
            <a:br>
              <a:rPr lang="en-US" altLang="zh-CN" dirty="0"/>
            </a:br>
            <a:r>
              <a:rPr lang="en-US" altLang="zh-CN" dirty="0"/>
              <a:t>3D PATCH-WISE FC-DENSENET</a:t>
            </a:r>
            <a:br>
              <a:rPr lang="en-US" altLang="zh-CN" dirty="0"/>
            </a:br>
            <a:r>
              <a:rPr lang="en-US" altLang="zh-CN" dirty="0"/>
              <a:t>Network Architecture</a:t>
            </a:r>
            <a:br>
              <a:rPr lang="zh-CN" altLang="zh-CN" dirty="0"/>
            </a:br>
            <a:endParaRPr lang="zh-CN" altLang="en-US" dirty="0"/>
          </a:p>
        </p:txBody>
      </p:sp>
      <p:pic>
        <p:nvPicPr>
          <p:cNvPr id="4" name="Content Placeholder 3">
            <a:extLst>
              <a:ext uri="{FF2B5EF4-FFF2-40B4-BE49-F238E27FC236}">
                <a16:creationId xmlns:a16="http://schemas.microsoft.com/office/drawing/2014/main" id="{DEE74FB2-4621-41E4-8592-8746CEE52A67}"/>
              </a:ext>
            </a:extLst>
          </p:cNvPr>
          <p:cNvPicPr>
            <a:picLocks noGrp="1"/>
          </p:cNvPicPr>
          <p:nvPr>
            <p:ph sz="half" idx="1"/>
          </p:nvPr>
        </p:nvPicPr>
        <p:blipFill>
          <a:blip r:embed="rId2"/>
          <a:stretch>
            <a:fillRect/>
          </a:stretch>
        </p:blipFill>
        <p:spPr>
          <a:xfrm>
            <a:off x="1197428" y="2201181"/>
            <a:ext cx="5497286" cy="3595461"/>
          </a:xfrm>
          <a:prstGeom prst="rect">
            <a:avLst/>
          </a:prstGeom>
        </p:spPr>
      </p:pic>
      <p:sp>
        <p:nvSpPr>
          <p:cNvPr id="6" name="Content Placeholder 5">
            <a:extLst>
              <a:ext uri="{FF2B5EF4-FFF2-40B4-BE49-F238E27FC236}">
                <a16:creationId xmlns:a16="http://schemas.microsoft.com/office/drawing/2014/main" id="{A4522452-2C31-4E5B-8280-922FF2D04A0D}"/>
              </a:ext>
            </a:extLst>
          </p:cNvPr>
          <p:cNvSpPr>
            <a:spLocks noGrp="1"/>
          </p:cNvSpPr>
          <p:nvPr>
            <p:ph sz="half" idx="2"/>
          </p:nvPr>
        </p:nvSpPr>
        <p:spPr>
          <a:xfrm>
            <a:off x="7004957" y="2201182"/>
            <a:ext cx="4332514" cy="4351338"/>
          </a:xfrm>
        </p:spPr>
        <p:txBody>
          <a:bodyPr>
            <a:normAutofit/>
          </a:bodyPr>
          <a:lstStyle/>
          <a:p>
            <a:r>
              <a:rPr lang="en-US" altLang="zh-CN" dirty="0"/>
              <a:t>Input: overlapping patches </a:t>
            </a:r>
          </a:p>
          <a:p>
            <a:endParaRPr lang="zh-CN" altLang="zh-CN" dirty="0"/>
          </a:p>
          <a:p>
            <a:r>
              <a:rPr lang="en-US" altLang="zh-CN" dirty="0"/>
              <a:t>Output: Lesion voxels are labeled as 1 and non-lesion voxels are labeled as zero. applied sigmoid on each voxel in the last layer to form the last feature map</a:t>
            </a:r>
            <a:endParaRPr lang="zh-CN" altLang="zh-CN" dirty="0"/>
          </a:p>
          <a:p>
            <a:endParaRPr lang="zh-CN" altLang="zh-CN" dirty="0"/>
          </a:p>
          <a:p>
            <a:endParaRPr lang="zh-CN" altLang="en-US" dirty="0"/>
          </a:p>
        </p:txBody>
      </p:sp>
    </p:spTree>
    <p:extLst>
      <p:ext uri="{BB962C8B-B14F-4D97-AF65-F5344CB8AC3E}">
        <p14:creationId xmlns:p14="http://schemas.microsoft.com/office/powerpoint/2010/main" val="16571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FF3F-85BE-4C32-B693-87D757454054}"/>
              </a:ext>
            </a:extLst>
          </p:cNvPr>
          <p:cNvSpPr>
            <a:spLocks noGrp="1"/>
          </p:cNvSpPr>
          <p:nvPr>
            <p:ph type="title"/>
          </p:nvPr>
        </p:nvSpPr>
        <p:spPr/>
        <p:txBody>
          <a:bodyPr/>
          <a:lstStyle/>
          <a:p>
            <a:r>
              <a:rPr lang="en-US" altLang="zh-CN" dirty="0"/>
              <a:t>Sigmoid function</a:t>
            </a:r>
            <a:endParaRPr lang="zh-CN" altLang="en-US" dirty="0"/>
          </a:p>
        </p:txBody>
      </p:sp>
      <p:pic>
        <p:nvPicPr>
          <p:cNvPr id="4" name="Content Placeholder 3">
            <a:extLst>
              <a:ext uri="{FF2B5EF4-FFF2-40B4-BE49-F238E27FC236}">
                <a16:creationId xmlns:a16="http://schemas.microsoft.com/office/drawing/2014/main" id="{DA80B32B-1F37-45F2-9C34-FFAD1419FE71}"/>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66800" y="2194520"/>
            <a:ext cx="4754563" cy="3565922"/>
          </a:xfrm>
          <a:prstGeom prst="rect">
            <a:avLst/>
          </a:prstGeom>
          <a:noFill/>
          <a:ln>
            <a:noFill/>
          </a:ln>
        </p:spPr>
      </p:pic>
      <p:sp>
        <p:nvSpPr>
          <p:cNvPr id="5" name="Content Placeholder 4">
            <a:extLst>
              <a:ext uri="{FF2B5EF4-FFF2-40B4-BE49-F238E27FC236}">
                <a16:creationId xmlns:a16="http://schemas.microsoft.com/office/drawing/2014/main" id="{DFE64959-0931-43AD-A459-4AA29C07378A}"/>
              </a:ext>
            </a:extLst>
          </p:cNvPr>
          <p:cNvSpPr>
            <a:spLocks noGrp="1"/>
          </p:cNvSpPr>
          <p:nvPr>
            <p:ph sz="half" idx="2"/>
          </p:nvPr>
        </p:nvSpPr>
        <p:spPr>
          <a:xfrm>
            <a:off x="7021286" y="2506662"/>
            <a:ext cx="4332514" cy="4351338"/>
          </a:xfrm>
        </p:spPr>
        <p:txBody>
          <a:bodyPr/>
          <a:lstStyle/>
          <a:p>
            <a:r>
              <a:rPr lang="en-US" altLang="zh-CN" dirty="0"/>
              <a:t>Always be used as an activation function which would map all inputs in the real number domain into the range of 0 to 1</a:t>
            </a:r>
            <a:endParaRPr lang="zh-CN" altLang="zh-CN" dirty="0"/>
          </a:p>
          <a:p>
            <a:endParaRPr lang="zh-CN" altLang="en-US" dirty="0"/>
          </a:p>
        </p:txBody>
      </p:sp>
    </p:spTree>
    <p:extLst>
      <p:ext uri="{BB962C8B-B14F-4D97-AF65-F5344CB8AC3E}">
        <p14:creationId xmlns:p14="http://schemas.microsoft.com/office/powerpoint/2010/main" val="2130726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189</TotalTime>
  <Words>706</Words>
  <Application>Microsoft Office PowerPoint</Application>
  <PresentationFormat>Widescreen</PresentationFormat>
  <Paragraphs>72</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等线</vt:lpstr>
      <vt:lpstr>Cambria Math</vt:lpstr>
      <vt:lpstr>Century Gothic</vt:lpstr>
      <vt:lpstr>Garamond</vt:lpstr>
      <vt:lpstr>Savon</vt:lpstr>
      <vt:lpstr>    Asymmetric Loss Functions  and Deep Densely Connected Networks  for Highly-Imbalanced Medical Image Segmentation </vt:lpstr>
      <vt:lpstr>contribute </vt:lpstr>
      <vt:lpstr>Problem </vt:lpstr>
      <vt:lpstr>solution</vt:lpstr>
      <vt:lpstr>Model</vt:lpstr>
      <vt:lpstr>Part one: lesion segmentation method</vt:lpstr>
      <vt:lpstr>3D U-NET Network Architecture </vt:lpstr>
      <vt:lpstr> 3D PATCH-WISE FC-DENSENET Network Architecture </vt:lpstr>
      <vt:lpstr>Sigmoid function</vt:lpstr>
      <vt:lpstr>Part two asymmetric similarity loss function precision and recall</vt:lpstr>
      <vt:lpstr>F measure</vt:lpstr>
      <vt:lpstr>Part two asymmetric similarity loss function </vt:lpstr>
      <vt:lpstr>DATASETS </vt:lpstr>
      <vt:lpstr>  Result  metrics used for evaluation  </vt:lpstr>
      <vt:lpstr>Result</vt:lpstr>
      <vt:lpstr>High density of lesions</vt:lpstr>
      <vt:lpstr>Medium density of lesions</vt:lpstr>
      <vt:lpstr>Low density of lesions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Asymmetric Loss Functions  and Deep Densely Connected Networks  for Highly-Imbalanced Medical Image Segmentation </dc:title>
  <dc:creator>dan zhou</dc:creator>
  <cp:lastModifiedBy>dan zhou</cp:lastModifiedBy>
  <cp:revision>18</cp:revision>
  <dcterms:created xsi:type="dcterms:W3CDTF">2019-04-15T13:33:15Z</dcterms:created>
  <dcterms:modified xsi:type="dcterms:W3CDTF">2019-04-15T18:44:08Z</dcterms:modified>
</cp:coreProperties>
</file>